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</p:sldIdLst>
  <p:sldSz cx="9144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2125979"/>
            <a:ext cx="7772400" cy="1714501"/>
          </a:xfrm>
          <a:prstGeom prst="rect">
            <a:avLst/>
          </a:prstGeom>
        </p:spPr>
        <p:txBody>
          <a:bodyPr/>
          <a:lstStyle>
            <a:lvl1pPr>
              <a:defRPr b="0" sz="1800">
                <a:solidFill>
                  <a:srgbClr val="000000"/>
                </a:solidFill>
              </a:defRPr>
            </a:lvl1pPr>
          </a:lstStyle>
          <a:p>
            <a:pPr lvl="0"/>
            <a: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371600" y="3840479"/>
            <a:ext cx="6400800" cy="3017521"/>
          </a:xfrm>
          <a:prstGeom prst="rect">
            <a:avLst/>
          </a:prstGeom>
        </p:spPr>
        <p:txBody>
          <a:bodyPr/>
          <a:lstStyle>
            <a:lvl1pPr>
              <a:defRPr b="0" sz="1800">
                <a:solidFill>
                  <a:srgbClr val="000000"/>
                </a:solidFill>
              </a:defRPr>
            </a:lvl1pPr>
            <a:lvl2pPr>
              <a:defRPr b="0" sz="1800">
                <a:solidFill>
                  <a:srgbClr val="000000"/>
                </a:solidFill>
              </a:defRPr>
            </a:lvl2pPr>
            <a:lvl3pPr>
              <a:defRPr b="0" sz="1800">
                <a:solidFill>
                  <a:srgbClr val="000000"/>
                </a:solidFill>
              </a:defRPr>
            </a:lvl3pPr>
            <a:lvl4pPr>
              <a:defRPr b="0" sz="1800">
                <a:solidFill>
                  <a:srgbClr val="000000"/>
                </a:solidFill>
              </a:defRPr>
            </a:lvl4pPr>
            <a:lvl5pPr>
              <a:defRPr b="0" sz="1800">
                <a:solidFill>
                  <a:srgbClr val="000000"/>
                </a:solidFill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2.jpeg" descr="First-cov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/>
          <p:nvPr>
            <p:ph type="title"/>
          </p:nvPr>
        </p:nvSpPr>
        <p:spPr>
          <a:xfrm>
            <a:off x="685800" y="4876800"/>
            <a:ext cx="7772400" cy="8191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0" sz="28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Title Slide 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685800" y="4876800"/>
            <a:ext cx="7772400" cy="8191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0" sz="28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 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620687"/>
            <a:ext cx="9144000" cy="144017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3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8255866" y="322533"/>
            <a:ext cx="675457" cy="675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ln w="9524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</a:p>
        </p:txBody>
      </p:sp>
      <p:pic>
        <p:nvPicPr>
          <p:cNvPr id="45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65989" y="332656"/>
            <a:ext cx="655214" cy="655214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>
            <p:ph type="title"/>
          </p:nvPr>
        </p:nvSpPr>
        <p:spPr>
          <a:xfrm>
            <a:off x="530225" y="107495"/>
            <a:ext cx="8083550" cy="1492706"/>
          </a:xfrm>
          <a:prstGeom prst="rect">
            <a:avLst/>
          </a:prstGeom>
        </p:spPr>
        <p:txBody>
          <a:bodyPr/>
          <a:lstStyle>
            <a:lvl1pPr>
              <a:defRPr b="0" sz="1800">
                <a:solidFill>
                  <a:srgbClr val="000000"/>
                </a:solidFill>
              </a:defRPr>
            </a:lvl1pPr>
          </a:lstStyle>
          <a:p>
            <a:pPr lvl="0"/>
            <a: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 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xfrm>
            <a:off x="685800" y="2125979"/>
            <a:ext cx="7772400" cy="1714501"/>
          </a:xfrm>
          <a:prstGeom prst="rect">
            <a:avLst/>
          </a:prstGeom>
        </p:spPr>
        <p:txBody>
          <a:bodyPr/>
          <a:lstStyle>
            <a:lvl1pPr>
              <a:defRPr b="0" sz="1800">
                <a:solidFill>
                  <a:srgbClr val="000000"/>
                </a:solidFill>
              </a:defRPr>
            </a:lvl1pPr>
          </a:lstStyle>
          <a:p>
            <a:pPr lvl="0"/>
            <a:r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1371600" y="3840479"/>
            <a:ext cx="6400800" cy="3017521"/>
          </a:xfrm>
          <a:prstGeom prst="rect">
            <a:avLst/>
          </a:prstGeom>
        </p:spPr>
        <p:txBody>
          <a:bodyPr/>
          <a:lstStyle>
            <a:lvl1pPr>
              <a:defRPr b="0" sz="1800">
                <a:solidFill>
                  <a:srgbClr val="000000"/>
                </a:solidFill>
              </a:defRPr>
            </a:lvl1pPr>
            <a:lvl2pPr>
              <a:defRPr b="0" sz="1800">
                <a:solidFill>
                  <a:srgbClr val="000000"/>
                </a:solidFill>
              </a:defRPr>
            </a:lvl2pPr>
            <a:lvl3pPr>
              <a:defRPr b="0" sz="1800">
                <a:solidFill>
                  <a:srgbClr val="000000"/>
                </a:solidFill>
              </a:defRPr>
            </a:lvl3pPr>
            <a:lvl4pPr>
              <a:defRPr b="0" sz="1800">
                <a:solidFill>
                  <a:srgbClr val="000000"/>
                </a:solidFill>
              </a:defRPr>
            </a:lvl4pPr>
            <a:lvl5pPr>
              <a:defRPr b="0" sz="1800">
                <a:solidFill>
                  <a:srgbClr val="000000"/>
                </a:solidFill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FFFF"/>
                </a:solidFill>
              </a:rPr>
              <a:t>Body Level One</a:t>
            </a:r>
            <a:endParaRPr b="1" sz="4800">
              <a:solidFill>
                <a:srgbClr val="FFFFFF"/>
              </a:solidFill>
            </a:endParaRPr>
          </a:p>
          <a:p>
            <a:pPr lvl="1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FFFF"/>
                </a:solidFill>
              </a:rPr>
              <a:t>Body Level Two</a:t>
            </a:r>
            <a:endParaRPr b="1" sz="4800">
              <a:solidFill>
                <a:srgbClr val="FFFFFF"/>
              </a:solidFill>
            </a:endParaRPr>
          </a:p>
          <a:p>
            <a:pPr lvl="2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FFFF"/>
                </a:solidFill>
              </a:rPr>
              <a:t>Body Level Three</a:t>
            </a:r>
            <a:endParaRPr b="1" sz="4800">
              <a:solidFill>
                <a:srgbClr val="FFFFFF"/>
              </a:solidFill>
            </a:endParaRPr>
          </a:p>
          <a:p>
            <a:pPr lvl="3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FFFF"/>
                </a:solidFill>
              </a:rPr>
              <a:t>Body Level Four</a:t>
            </a:r>
            <a:endParaRPr b="1" sz="4800">
              <a:solidFill>
                <a:srgbClr val="FFFFFF"/>
              </a:solidFill>
            </a:endParaRPr>
          </a:p>
          <a:p>
            <a:pPr lvl="4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FFFF"/>
                </a:solidFill>
              </a:rPr>
              <a:t>Body Level One</a:t>
            </a:r>
            <a:endParaRPr b="1" sz="4800">
              <a:solidFill>
                <a:srgbClr val="FFFFFF"/>
              </a:solidFill>
            </a:endParaRPr>
          </a:p>
          <a:p>
            <a:pPr lvl="1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FFFF"/>
                </a:solidFill>
              </a:rPr>
              <a:t>Body Level Two</a:t>
            </a:r>
            <a:endParaRPr b="1" sz="4800">
              <a:solidFill>
                <a:srgbClr val="FFFFFF"/>
              </a:solidFill>
            </a:endParaRPr>
          </a:p>
          <a:p>
            <a:pPr lvl="2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FFFF"/>
                </a:solidFill>
              </a:rPr>
              <a:t>Body Level Three</a:t>
            </a:r>
            <a:endParaRPr b="1" sz="4800">
              <a:solidFill>
                <a:srgbClr val="FFFFFF"/>
              </a:solidFill>
            </a:endParaRPr>
          </a:p>
          <a:p>
            <a:pPr lvl="3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FFFF"/>
                </a:solidFill>
              </a:rPr>
              <a:t>Body Level Four</a:t>
            </a:r>
            <a:endParaRPr b="1" sz="4800">
              <a:solidFill>
                <a:srgbClr val="FFFFFF"/>
              </a:solidFill>
            </a:endParaRPr>
          </a:p>
          <a:p>
            <a:pPr lvl="4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530225" y="813271"/>
            <a:ext cx="8083550" cy="1105537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577339"/>
            <a:ext cx="3977641" cy="4526281"/>
          </a:xfrm>
          <a:prstGeom prst="rect">
            <a:avLst/>
          </a:prstGeom>
        </p:spPr>
        <p:txBody>
          <a:bodyPr/>
          <a:lstStyle>
            <a:lvl1pPr>
              <a:defRPr b="0" sz="1800">
                <a:solidFill>
                  <a:srgbClr val="000000"/>
                </a:solidFill>
              </a:defRPr>
            </a:lvl1pPr>
            <a:lvl2pPr>
              <a:defRPr b="0" sz="1800">
                <a:solidFill>
                  <a:srgbClr val="000000"/>
                </a:solidFill>
              </a:defRPr>
            </a:lvl2pPr>
            <a:lvl3pPr>
              <a:defRPr b="0" sz="1800">
                <a:solidFill>
                  <a:srgbClr val="000000"/>
                </a:solidFill>
              </a:defRPr>
            </a:lvl3pPr>
            <a:lvl4pPr>
              <a:defRPr b="0" sz="1800">
                <a:solidFill>
                  <a:srgbClr val="000000"/>
                </a:solidFill>
              </a:defRPr>
            </a:lvl4pPr>
            <a:lvl5pPr>
              <a:defRPr b="0" sz="1800">
                <a:solidFill>
                  <a:srgbClr val="000000"/>
                </a:solidFill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530225" y="813271"/>
            <a:ext cx="8083550" cy="1105537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0">
    <p:bg>
      <p:bgPr>
        <a:solidFill>
          <a:srgbClr val="E45A5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/>
        </p:nvSpPr>
        <p:spPr>
          <a:xfrm>
            <a:off x="2387391" y="1010024"/>
            <a:ext cx="4369218" cy="4360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30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2247900" y="1003300"/>
            <a:ext cx="4673601" cy="4495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>
              <a:defRPr b="0" i="1" sz="1800">
                <a:solidFill>
                  <a:srgbClr val="808080"/>
                </a:solidFill>
              </a:defRPr>
            </a:lvl1pPr>
            <a:lvl2pPr indent="342900" algn="ctr">
              <a:defRPr b="0" i="1" sz="1800">
                <a:solidFill>
                  <a:srgbClr val="808080"/>
                </a:solidFill>
              </a:defRPr>
            </a:lvl2pPr>
            <a:lvl3pPr indent="685800" algn="ctr">
              <a:defRPr b="0" i="1" sz="1800">
                <a:solidFill>
                  <a:srgbClr val="808080"/>
                </a:solidFill>
              </a:defRPr>
            </a:lvl3pPr>
            <a:lvl4pPr indent="1028700" algn="ctr">
              <a:defRPr b="0" i="1" sz="1800">
                <a:solidFill>
                  <a:srgbClr val="808080"/>
                </a:solidFill>
              </a:defRPr>
            </a:lvl4pPr>
            <a:lvl5pPr indent="1371600" algn="ctr">
              <a:defRPr b="0" i="1" sz="1800">
                <a:solidFill>
                  <a:srgbClr val="808080"/>
                </a:solidFill>
              </a:defRPr>
            </a:lvl5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808080"/>
                </a:solidFill>
              </a:rPr>
              <a:t>Body Level One</a:t>
            </a:r>
            <a:endParaRPr i="1">
              <a:solidFill>
                <a:srgbClr val="808080"/>
              </a:solidFill>
            </a:endParaRPr>
          </a:p>
          <a:p>
            <a:pPr lvl="1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808080"/>
                </a:solidFill>
              </a:rPr>
              <a:t>Body Level Two</a:t>
            </a:r>
            <a:endParaRPr i="1">
              <a:solidFill>
                <a:srgbClr val="808080"/>
              </a:solidFill>
            </a:endParaRPr>
          </a:p>
          <a:p>
            <a:pPr lvl="2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808080"/>
                </a:solidFill>
              </a:rPr>
              <a:t>Body Level Three</a:t>
            </a:r>
            <a:endParaRPr i="1">
              <a:solidFill>
                <a:srgbClr val="808080"/>
              </a:solidFill>
            </a:endParaRPr>
          </a:p>
          <a:p>
            <a:pPr lvl="3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808080"/>
                </a:solidFill>
              </a:rPr>
              <a:t>Body Level Four</a:t>
            </a:r>
            <a:endParaRPr i="1">
              <a:solidFill>
                <a:srgbClr val="808080"/>
              </a:solidFill>
            </a:endParaRPr>
          </a:p>
          <a:p>
            <a:pPr lvl="4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80808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B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530225" y="813271"/>
            <a:ext cx="8083550" cy="1307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587019" y="2121010"/>
            <a:ext cx="7969961" cy="473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FFFF"/>
                </a:solidFill>
              </a:rPr>
              <a:t>Body Level One</a:t>
            </a:r>
            <a:endParaRPr b="1" sz="4800">
              <a:solidFill>
                <a:srgbClr val="FFFFFF"/>
              </a:solidFill>
            </a:endParaRPr>
          </a:p>
          <a:p>
            <a:pPr lvl="1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FFFF"/>
                </a:solidFill>
              </a:rPr>
              <a:t>Body Level Two</a:t>
            </a:r>
            <a:endParaRPr b="1" sz="4800">
              <a:solidFill>
                <a:srgbClr val="FFFFFF"/>
              </a:solidFill>
            </a:endParaRPr>
          </a:p>
          <a:p>
            <a:pPr lvl="2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FFFF"/>
                </a:solidFill>
              </a:rPr>
              <a:t>Body Level Three</a:t>
            </a:r>
            <a:endParaRPr b="1" sz="4800">
              <a:solidFill>
                <a:srgbClr val="FFFFFF"/>
              </a:solidFill>
            </a:endParaRPr>
          </a:p>
          <a:p>
            <a:pPr lvl="3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FFFF"/>
                </a:solidFill>
              </a:rPr>
              <a:t>Body Level Four</a:t>
            </a:r>
            <a:endParaRPr b="1" sz="4800">
              <a:solidFill>
                <a:srgbClr val="FFFFFF"/>
              </a:solidFill>
            </a:endParaRPr>
          </a:p>
          <a:p>
            <a:pPr lvl="4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83680" y="6377940"/>
            <a:ext cx="2103121" cy="2667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>
        <a:defRPr b="1" sz="3600">
          <a:solidFill>
            <a:srgbClr val="FFFFFF"/>
          </a:solidFill>
          <a:latin typeface="Calibri"/>
          <a:ea typeface="Calibri"/>
          <a:cs typeface="Calibri"/>
          <a:sym typeface="Calibri"/>
        </a:defRPr>
      </a:lvl1pPr>
      <a:lvl2pPr>
        <a:defRPr b="1" sz="3600">
          <a:solidFill>
            <a:srgbClr val="FFFFFF"/>
          </a:solidFill>
          <a:latin typeface="Calibri"/>
          <a:ea typeface="Calibri"/>
          <a:cs typeface="Calibri"/>
          <a:sym typeface="Calibri"/>
        </a:defRPr>
      </a:lvl2pPr>
      <a:lvl3pPr>
        <a:defRPr b="1" sz="3600">
          <a:solidFill>
            <a:srgbClr val="FFFFFF"/>
          </a:solidFill>
          <a:latin typeface="Calibri"/>
          <a:ea typeface="Calibri"/>
          <a:cs typeface="Calibri"/>
          <a:sym typeface="Calibri"/>
        </a:defRPr>
      </a:lvl3pPr>
      <a:lvl4pPr>
        <a:defRPr b="1" sz="3600">
          <a:solidFill>
            <a:srgbClr val="FFFFFF"/>
          </a:solidFill>
          <a:latin typeface="Calibri"/>
          <a:ea typeface="Calibri"/>
          <a:cs typeface="Calibri"/>
          <a:sym typeface="Calibri"/>
        </a:defRPr>
      </a:lvl4pPr>
      <a:lvl5pPr>
        <a:defRPr b="1" sz="3600">
          <a:solidFill>
            <a:srgbClr val="FFFFFF"/>
          </a:solidFill>
          <a:latin typeface="Calibri"/>
          <a:ea typeface="Calibri"/>
          <a:cs typeface="Calibri"/>
          <a:sym typeface="Calibri"/>
        </a:defRPr>
      </a:lvl5pPr>
      <a:lvl6pPr>
        <a:defRPr b="1" sz="3600">
          <a:solidFill>
            <a:srgbClr val="FFFFFF"/>
          </a:solidFill>
          <a:latin typeface="Calibri"/>
          <a:ea typeface="Calibri"/>
          <a:cs typeface="Calibri"/>
          <a:sym typeface="Calibri"/>
        </a:defRPr>
      </a:lvl6pPr>
      <a:lvl7pPr>
        <a:defRPr b="1" sz="3600">
          <a:solidFill>
            <a:srgbClr val="FFFFFF"/>
          </a:solidFill>
          <a:latin typeface="Calibri"/>
          <a:ea typeface="Calibri"/>
          <a:cs typeface="Calibri"/>
          <a:sym typeface="Calibri"/>
        </a:defRPr>
      </a:lvl7pPr>
      <a:lvl8pPr>
        <a:defRPr b="1" sz="3600">
          <a:solidFill>
            <a:srgbClr val="FFFFFF"/>
          </a:solidFill>
          <a:latin typeface="Calibri"/>
          <a:ea typeface="Calibri"/>
          <a:cs typeface="Calibri"/>
          <a:sym typeface="Calibri"/>
        </a:defRPr>
      </a:lvl8pPr>
      <a:lvl9pPr>
        <a:defRPr b="1" sz="3600">
          <a:solidFill>
            <a:srgbClr val="FFFFFF"/>
          </a:solidFill>
          <a:latin typeface="Calibri"/>
          <a:ea typeface="Calibri"/>
          <a:cs typeface="Calibri"/>
          <a:sym typeface="Calibri"/>
        </a:defRPr>
      </a:lvl9pPr>
    </p:titleStyle>
    <p:bodyStyle>
      <a:lvl1pPr>
        <a:defRPr b="1" sz="4800">
          <a:solidFill>
            <a:srgbClr val="FFFFFF"/>
          </a:solidFill>
          <a:latin typeface="Calibri"/>
          <a:ea typeface="Calibri"/>
          <a:cs typeface="Calibri"/>
          <a:sym typeface="Calibri"/>
        </a:defRPr>
      </a:lvl1pPr>
      <a:lvl2pPr indent="457200">
        <a:defRPr b="1" sz="4800">
          <a:solidFill>
            <a:srgbClr val="FFFFFF"/>
          </a:solidFill>
          <a:latin typeface="Calibri"/>
          <a:ea typeface="Calibri"/>
          <a:cs typeface="Calibri"/>
          <a:sym typeface="Calibri"/>
        </a:defRPr>
      </a:lvl2pPr>
      <a:lvl3pPr indent="914400">
        <a:defRPr b="1" sz="4800">
          <a:solidFill>
            <a:srgbClr val="FFFFFF"/>
          </a:solidFill>
          <a:latin typeface="Calibri"/>
          <a:ea typeface="Calibri"/>
          <a:cs typeface="Calibri"/>
          <a:sym typeface="Calibri"/>
        </a:defRPr>
      </a:lvl3pPr>
      <a:lvl4pPr indent="1371600">
        <a:defRPr b="1" sz="4800">
          <a:solidFill>
            <a:srgbClr val="FFFFFF"/>
          </a:solidFill>
          <a:latin typeface="Calibri"/>
          <a:ea typeface="Calibri"/>
          <a:cs typeface="Calibri"/>
          <a:sym typeface="Calibri"/>
        </a:defRPr>
      </a:lvl4pPr>
      <a:lvl5pPr indent="1828800">
        <a:defRPr b="1" sz="4800">
          <a:solidFill>
            <a:srgbClr val="FFFFFF"/>
          </a:solidFill>
          <a:latin typeface="Calibri"/>
          <a:ea typeface="Calibri"/>
          <a:cs typeface="Calibri"/>
          <a:sym typeface="Calibri"/>
        </a:defRPr>
      </a:lvl5pPr>
      <a:lvl6pPr indent="2286000">
        <a:defRPr b="1" sz="4800">
          <a:solidFill>
            <a:srgbClr val="FFFFFF"/>
          </a:solidFill>
          <a:latin typeface="Calibri"/>
          <a:ea typeface="Calibri"/>
          <a:cs typeface="Calibri"/>
          <a:sym typeface="Calibri"/>
        </a:defRPr>
      </a:lvl6pPr>
      <a:lvl7pPr indent="2743200">
        <a:defRPr b="1" sz="4800">
          <a:solidFill>
            <a:srgbClr val="FFFFFF"/>
          </a:solidFill>
          <a:latin typeface="Calibri"/>
          <a:ea typeface="Calibri"/>
          <a:cs typeface="Calibri"/>
          <a:sym typeface="Calibri"/>
        </a:defRPr>
      </a:lvl7pPr>
      <a:lvl8pPr indent="3200400">
        <a:defRPr b="1" sz="4800">
          <a:solidFill>
            <a:srgbClr val="FFFFFF"/>
          </a:solidFill>
          <a:latin typeface="Calibri"/>
          <a:ea typeface="Calibri"/>
          <a:cs typeface="Calibri"/>
          <a:sym typeface="Calibri"/>
        </a:defRPr>
      </a:lvl8pPr>
      <a:lvl9pPr indent="3657600">
        <a:defRPr b="1" sz="4800">
          <a:solidFill>
            <a:srgbClr val="FFFFFF"/>
          </a:solidFill>
          <a:latin typeface="Calibri"/>
          <a:ea typeface="Calibri"/>
          <a:cs typeface="Calibri"/>
          <a:sym typeface="Calibri"/>
        </a:defRPr>
      </a:lvl9pPr>
    </p:bodyStyle>
    <p:otherStyle>
      <a:lvl1pPr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support.google.com/webmasters/answer/6178088?hl=en" TargetMode="External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grubhub.com/robots.txt" TargetMode="External"/><Relationship Id="rId3" Type="http://schemas.openxmlformats.org/officeDocument/2006/relationships/image" Target="../media/image11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hyperlink" Target="https://www.screamingfrog.co.uk/seo-spider/" TargetMode="External"/><Relationship Id="rId4" Type="http://schemas.openxmlformats.org/officeDocument/2006/relationships/hyperlink" Target="https://www.google.com/webmasters/tools/mobile-friendly/" TargetMode="External"/><Relationship Id="rId5" Type="http://schemas.openxmlformats.org/officeDocument/2006/relationships/hyperlink" Target="https://developers.google.com/speed/pagespeed/insights/" TargetMode="Externa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e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jpe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e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hyperlink" Target="https://search.google.com/search-console/mobile-friendly" TargetMode="External"/><Relationship Id="rId4" Type="http://schemas.openxmlformats.org/officeDocument/2006/relationships/image" Target="../media/image39.jpe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4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42.jpe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43.jpe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4.jpeg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jpeg"/></Relationships>

</file>

<file path=ppt/slides/_rels/slide7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jpeg"/></Relationships>

</file>

<file path=ppt/slides/_rels/slide7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.jpeg"/></Relationships>

</file>

<file path=ppt/slides/_rels/slide7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jpeg"/></Relationships>

</file>

<file path=ppt/slides/_rels/slide7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hyperlink" Target="https://adwords.google.com/ko/KeywordPlanner/" TargetMode="Externa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329608"/>
            <a:ext cx="9144000" cy="3528392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/>
        </p:nvSpPr>
        <p:spPr>
          <a:xfrm>
            <a:off x="3131840" y="1601415"/>
            <a:ext cx="2880321" cy="28803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ln w="9524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</a:p>
        </p:txBody>
      </p:sp>
      <p:sp>
        <p:nvSpPr>
          <p:cNvPr id="52" name="Shape 52"/>
          <p:cNvSpPr/>
          <p:nvPr/>
        </p:nvSpPr>
        <p:spPr>
          <a:xfrm>
            <a:off x="2123727" y="4838870"/>
            <a:ext cx="4896546" cy="76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FFFF"/>
                </a:solidFill>
              </a:rPr>
              <a:t>SEO 101</a:t>
            </a:r>
          </a:p>
        </p:txBody>
      </p:sp>
      <p:pic>
        <p:nvPicPr>
          <p:cNvPr id="53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000" y="1644575"/>
            <a:ext cx="2794000" cy="279400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2123727" y="5654854"/>
            <a:ext cx="4896546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Matt Ware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406400" y="5652596"/>
            <a:ext cx="8356600" cy="1070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5080" indent="12700" algn="ctr">
              <a:lnSpc>
                <a:spcPct val="100699"/>
              </a:lnSpc>
            </a:pPr>
            <a:r>
              <a:rPr sz="3600">
                <a:solidFill>
                  <a:srgbClr val="4F81BD"/>
                </a:solidFill>
              </a:rPr>
              <a:t>SEO is </a:t>
            </a:r>
            <a:r>
              <a:rPr b="1" sz="3600">
                <a:solidFill>
                  <a:srgbClr val="4F81BD"/>
                </a:solidFill>
              </a:rPr>
              <a:t>not guaranteed </a:t>
            </a:r>
            <a:r>
              <a:rPr sz="3600">
                <a:solidFill>
                  <a:srgbClr val="4F81BD"/>
                </a:solidFill>
              </a:rPr>
              <a:t>to pay  dividends.</a:t>
            </a:r>
          </a:p>
        </p:txBody>
      </p:sp>
      <p:sp>
        <p:nvSpPr>
          <p:cNvPr id="101" name="Shape 101"/>
          <p:cNvSpPr/>
          <p:nvPr/>
        </p:nvSpPr>
        <p:spPr>
          <a:xfrm>
            <a:off x="2438400" y="1447800"/>
            <a:ext cx="3809999" cy="381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02" name="Shape 102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Should you SEO?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581049" y="4074023"/>
            <a:ext cx="6016800" cy="168300"/>
          </a:xfrm>
          <a:prstGeom prst="rect">
            <a:avLst/>
          </a:prstGeom>
          <a:solidFill>
            <a:srgbClr val="14517B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05" name="Shape 105"/>
          <p:cNvSpPr/>
          <p:nvPr/>
        </p:nvSpPr>
        <p:spPr>
          <a:xfrm>
            <a:off x="638800" y="1347241"/>
            <a:ext cx="542926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b="1" spc="175" sz="4800">
                <a:solidFill>
                  <a:srgbClr val="14517B"/>
                </a:solidFill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175" sz="4800">
                <a:solidFill>
                  <a:srgbClr val="14517B"/>
                </a:solidFill>
              </a:rPr>
              <a:t>3.</a:t>
            </a:r>
          </a:p>
        </p:txBody>
      </p:sp>
      <p:sp>
        <p:nvSpPr>
          <p:cNvPr id="106" name="Shape 106"/>
          <p:cNvSpPr/>
          <p:nvPr>
            <p:ph type="title"/>
          </p:nvPr>
        </p:nvSpPr>
        <p:spPr>
          <a:xfrm>
            <a:off x="638800" y="2103016"/>
            <a:ext cx="5847080" cy="146748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R="4724" indent="11811" defTabSz="850391">
              <a:lnSpc>
                <a:spcPts val="5300"/>
              </a:lnSpc>
              <a:defRPr b="0" sz="1800">
                <a:solidFill>
                  <a:srgbClr val="000000"/>
                </a:solidFill>
              </a:defRPr>
            </a:pPr>
            <a:r>
              <a:rPr b="1" spc="651" sz="4464">
                <a:solidFill>
                  <a:srgbClr val="FFFFFF"/>
                </a:solidFill>
              </a:rPr>
              <a:t>How</a:t>
            </a:r>
            <a:r>
              <a:rPr b="1" spc="-93" sz="4464">
                <a:solidFill>
                  <a:srgbClr val="FFFFFF"/>
                </a:solidFill>
              </a:rPr>
              <a:t> </a:t>
            </a:r>
            <a:r>
              <a:rPr b="1" spc="372" sz="4464">
                <a:solidFill>
                  <a:srgbClr val="FFFFFF"/>
                </a:solidFill>
              </a:rPr>
              <a:t>to</a:t>
            </a:r>
            <a:r>
              <a:rPr b="1" spc="-93" sz="4464">
                <a:solidFill>
                  <a:srgbClr val="FFFFFF"/>
                </a:solidFill>
              </a:rPr>
              <a:t> </a:t>
            </a:r>
            <a:r>
              <a:rPr b="1" spc="372" sz="4464">
                <a:solidFill>
                  <a:srgbClr val="FFFFFF"/>
                </a:solidFill>
              </a:rPr>
              <a:t>set</a:t>
            </a:r>
            <a:r>
              <a:rPr b="1" spc="-93" sz="4464">
                <a:solidFill>
                  <a:srgbClr val="FFFFFF"/>
                </a:solidFill>
              </a:rPr>
              <a:t> </a:t>
            </a:r>
            <a:r>
              <a:rPr b="1" spc="558" sz="4464">
                <a:solidFill>
                  <a:srgbClr val="FFFFFF"/>
                </a:solidFill>
              </a:rPr>
              <a:t>up</a:t>
            </a:r>
            <a:r>
              <a:rPr b="1" spc="-93" sz="4464">
                <a:solidFill>
                  <a:srgbClr val="FFFFFF"/>
                </a:solidFill>
              </a:rPr>
              <a:t> </a:t>
            </a:r>
            <a:r>
              <a:rPr b="1" spc="372" sz="4464">
                <a:solidFill>
                  <a:srgbClr val="FFFFFF"/>
                </a:solidFill>
              </a:rPr>
              <a:t>your  </a:t>
            </a:r>
            <a:r>
              <a:rPr b="1" spc="651" sz="4464">
                <a:solidFill>
                  <a:srgbClr val="FFFFFF"/>
                </a:solidFill>
              </a:rPr>
              <a:t>SEO</a:t>
            </a:r>
            <a:r>
              <a:rPr b="1" spc="-186" sz="4464">
                <a:solidFill>
                  <a:srgbClr val="FFFFFF"/>
                </a:solidFill>
              </a:rPr>
              <a:t> </a:t>
            </a:r>
            <a:r>
              <a:rPr b="1" spc="464" sz="4464">
                <a:solidFill>
                  <a:srgbClr val="FFFFFF"/>
                </a:solidFill>
              </a:rPr>
              <a:t>accounts</a:t>
            </a:r>
          </a:p>
        </p:txBody>
      </p:sp>
      <p:sp>
        <p:nvSpPr>
          <p:cNvPr id="107" name="Shape 107"/>
          <p:cNvSpPr/>
          <p:nvPr/>
        </p:nvSpPr>
        <p:spPr>
          <a:xfrm>
            <a:off x="554700" y="4729210"/>
            <a:ext cx="5007902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R="5080" indent="12700">
              <a:defRPr sz="3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Set up relevant SEO accounts  and other things.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3505198" y="-3505206"/>
            <a:ext cx="2133602" cy="9144002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-1" y="1490899"/>
            <a:ext cx="412801" cy="34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11" name="Shape 111"/>
          <p:cNvSpPr/>
          <p:nvPr/>
        </p:nvSpPr>
        <p:spPr>
          <a:xfrm>
            <a:off x="633449" y="2438400"/>
            <a:ext cx="4694555" cy="266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pc="-65" sz="3000">
                <a:solidFill>
                  <a:srgbClr val="FFFFFF"/>
                </a:solidFill>
              </a:rPr>
              <a:t>Google </a:t>
            </a:r>
            <a:r>
              <a:rPr spc="-15" sz="3000">
                <a:solidFill>
                  <a:srgbClr val="FFFFFF"/>
                </a:solidFill>
              </a:rPr>
              <a:t>Search</a:t>
            </a:r>
            <a:r>
              <a:rPr spc="-345" sz="3000">
                <a:solidFill>
                  <a:srgbClr val="FFFFFF"/>
                </a:solidFill>
              </a:rPr>
              <a:t> </a:t>
            </a:r>
            <a:r>
              <a:rPr spc="-70" sz="3000">
                <a:solidFill>
                  <a:srgbClr val="FFFFFF"/>
                </a:solidFill>
              </a:rPr>
              <a:t>Console</a:t>
            </a:r>
            <a:endParaRPr sz="3000"/>
          </a:p>
          <a:p>
            <a:pPr lvl="1" marL="1065952" indent="-550333">
              <a:lnSpc>
                <a:spcPts val="2800"/>
              </a:lnSpc>
              <a:buClr>
                <a:srgbClr val="FFFFFF"/>
              </a:buClr>
              <a:buSzPct val="100000"/>
              <a:buFont typeface="Arial"/>
              <a:buChar char="•"/>
              <a:tabLst>
                <a:tab pos="927100" algn="l"/>
                <a:tab pos="927100" algn="l"/>
              </a:tabLst>
            </a:pPr>
            <a:r>
              <a:rPr spc="-20" sz="2400">
                <a:solidFill>
                  <a:srgbClr val="FFFFFF"/>
                </a:solidFill>
              </a:rPr>
              <a:t>proper</a:t>
            </a:r>
            <a:r>
              <a:rPr spc="-204" sz="2400">
                <a:solidFill>
                  <a:srgbClr val="FFFFFF"/>
                </a:solidFill>
              </a:rPr>
              <a:t> </a:t>
            </a:r>
            <a:r>
              <a:rPr spc="-40" sz="2400">
                <a:solidFill>
                  <a:srgbClr val="FFFFFF"/>
                </a:solidFill>
              </a:rPr>
              <a:t>setup</a:t>
            </a:r>
            <a:endParaRPr sz="2400"/>
          </a:p>
          <a:p>
            <a:pPr lvl="1" marL="1065952" indent="-550333">
              <a:lnSpc>
                <a:spcPts val="2800"/>
              </a:lnSpc>
              <a:buClr>
                <a:srgbClr val="FFFFFF"/>
              </a:buClr>
              <a:buSzPct val="100000"/>
              <a:buFont typeface="Arial"/>
              <a:buChar char="•"/>
              <a:tabLst>
                <a:tab pos="927100" algn="l"/>
                <a:tab pos="927100" algn="l"/>
              </a:tabLst>
            </a:pPr>
            <a:r>
              <a:rPr spc="-45" sz="2400">
                <a:solidFill>
                  <a:srgbClr val="FFFFFF"/>
                </a:solidFill>
              </a:rPr>
              <a:t>sitemaps</a:t>
            </a:r>
            <a:endParaRPr sz="2400"/>
          </a:p>
          <a:p>
            <a:pPr lvl="1" marL="1065952" indent="-550333">
              <a:lnSpc>
                <a:spcPts val="2800"/>
              </a:lnSpc>
              <a:buClr>
                <a:srgbClr val="FFFFFF"/>
              </a:buClr>
              <a:buSzPct val="100000"/>
              <a:buFont typeface="Arial"/>
              <a:buChar char="•"/>
              <a:tabLst>
                <a:tab pos="927100" algn="l"/>
                <a:tab pos="927100" algn="l"/>
              </a:tabLst>
            </a:pPr>
            <a:r>
              <a:rPr spc="-70" sz="2400">
                <a:solidFill>
                  <a:srgbClr val="FFFFFF"/>
                </a:solidFill>
              </a:rPr>
              <a:t>robots.txt</a:t>
            </a:r>
            <a:endParaRPr sz="2400"/>
          </a:p>
          <a:p>
            <a:pPr lvl="1" marL="1065952" indent="-550333">
              <a:lnSpc>
                <a:spcPts val="2800"/>
              </a:lnSpc>
              <a:buClr>
                <a:srgbClr val="FFFFFF"/>
              </a:buClr>
              <a:buSzPct val="100000"/>
              <a:buFont typeface="Arial"/>
              <a:buChar char="•"/>
              <a:tabLst>
                <a:tab pos="927100" algn="l"/>
                <a:tab pos="927100" algn="l"/>
              </a:tabLst>
            </a:pPr>
            <a:r>
              <a:rPr spc="-45" sz="2400">
                <a:solidFill>
                  <a:srgbClr val="FFFFFF"/>
                </a:solidFill>
              </a:rPr>
              <a:t>fetch </a:t>
            </a:r>
            <a:r>
              <a:rPr spc="-35" sz="2400">
                <a:solidFill>
                  <a:srgbClr val="FFFFFF"/>
                </a:solidFill>
              </a:rPr>
              <a:t>as</a:t>
            </a:r>
            <a:r>
              <a:rPr spc="-330" sz="2400">
                <a:solidFill>
                  <a:srgbClr val="FFFFFF"/>
                </a:solidFill>
              </a:rPr>
              <a:t> </a:t>
            </a:r>
            <a:r>
              <a:rPr spc="-50" sz="2400">
                <a:solidFill>
                  <a:srgbClr val="FFFFFF"/>
                </a:solidFill>
              </a:rPr>
              <a:t>Google</a:t>
            </a:r>
            <a:endParaRPr sz="2400"/>
          </a:p>
          <a:p>
            <a:pPr lvl="0" marL="776816" indent="-764116">
              <a:lnSpc>
                <a:spcPts val="3500"/>
              </a:lnSpc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pc="-40" sz="3000">
                <a:solidFill>
                  <a:srgbClr val="FFFFFF"/>
                </a:solidFill>
              </a:rPr>
              <a:t>Bing </a:t>
            </a:r>
            <a:r>
              <a:rPr sz="3000">
                <a:solidFill>
                  <a:srgbClr val="FFFFFF"/>
                </a:solidFill>
              </a:rPr>
              <a:t>Webmaster</a:t>
            </a:r>
            <a:r>
              <a:rPr spc="-370" sz="3000">
                <a:solidFill>
                  <a:srgbClr val="FFFFFF"/>
                </a:solidFill>
              </a:rPr>
              <a:t> </a:t>
            </a:r>
            <a:r>
              <a:rPr spc="-104" sz="3000">
                <a:solidFill>
                  <a:srgbClr val="FFFFFF"/>
                </a:solidFill>
              </a:rPr>
              <a:t>Tools</a:t>
            </a:r>
            <a:endParaRPr sz="3000"/>
          </a:p>
          <a:p>
            <a:pPr lvl="1" marL="1065952" indent="-550333">
              <a:buClr>
                <a:srgbClr val="FFFFFF"/>
              </a:buClr>
              <a:buSzPct val="100000"/>
              <a:buFont typeface="Arial"/>
              <a:buChar char="•"/>
              <a:tabLst>
                <a:tab pos="927100" algn="l"/>
                <a:tab pos="927100" algn="l"/>
              </a:tabLst>
            </a:pPr>
            <a:r>
              <a:rPr spc="-10" sz="2400">
                <a:solidFill>
                  <a:srgbClr val="FFFFFF"/>
                </a:solidFill>
              </a:rPr>
              <a:t>more </a:t>
            </a:r>
            <a:r>
              <a:rPr spc="-30" sz="2400">
                <a:solidFill>
                  <a:srgbClr val="FFFFFF"/>
                </a:solidFill>
              </a:rPr>
              <a:t>advanced </a:t>
            </a:r>
            <a:r>
              <a:rPr spc="-35" sz="2400">
                <a:solidFill>
                  <a:srgbClr val="FFFFFF"/>
                </a:solidFill>
              </a:rPr>
              <a:t>crawl</a:t>
            </a:r>
            <a:r>
              <a:rPr spc="-405" sz="2400">
                <a:solidFill>
                  <a:srgbClr val="FFFFFF"/>
                </a:solidFill>
              </a:rPr>
              <a:t> </a:t>
            </a:r>
            <a:r>
              <a:rPr spc="-20" sz="240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112" name="Shape 112"/>
          <p:cNvSpPr/>
          <p:nvPr>
            <p:ph type="title"/>
          </p:nvPr>
        </p:nvSpPr>
        <p:spPr>
          <a:xfrm>
            <a:off x="530224" y="1369563"/>
            <a:ext cx="5319397" cy="58483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indent="11937" defTabSz="859536">
              <a:defRPr b="0" sz="1800">
                <a:solidFill>
                  <a:srgbClr val="000000"/>
                </a:solidFill>
              </a:defRPr>
            </a:pPr>
            <a:r>
              <a:rPr b="1" spc="376" sz="3384">
                <a:solidFill>
                  <a:srgbClr val="FFFFFF"/>
                </a:solidFill>
              </a:rPr>
              <a:t>SETTING</a:t>
            </a:r>
            <a:r>
              <a:rPr b="1" spc="-94" sz="3384">
                <a:solidFill>
                  <a:srgbClr val="FFFFFF"/>
                </a:solidFill>
              </a:rPr>
              <a:t> </a:t>
            </a:r>
            <a:r>
              <a:rPr b="1" spc="376" sz="3384">
                <a:solidFill>
                  <a:srgbClr val="FFFFFF"/>
                </a:solidFill>
              </a:rPr>
              <a:t>UP</a:t>
            </a:r>
            <a:r>
              <a:rPr b="1" spc="-94" sz="3384">
                <a:solidFill>
                  <a:srgbClr val="FFFFFF"/>
                </a:solidFill>
              </a:rPr>
              <a:t> </a:t>
            </a:r>
            <a:r>
              <a:rPr b="1" spc="376" sz="3384">
                <a:solidFill>
                  <a:srgbClr val="FFFFFF"/>
                </a:solidFill>
              </a:rPr>
              <a:t>YOUR</a:t>
            </a:r>
            <a:r>
              <a:rPr b="1" spc="-94" sz="3384">
                <a:solidFill>
                  <a:srgbClr val="FFFFFF"/>
                </a:solidFill>
              </a:rPr>
              <a:t> </a:t>
            </a:r>
            <a:r>
              <a:rPr b="1" spc="470" sz="3384">
                <a:solidFill>
                  <a:srgbClr val="FFFFFF"/>
                </a:solidFill>
              </a:rPr>
              <a:t>SEO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406400" y="5656436"/>
            <a:ext cx="773556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12700"/>
            <a:r>
              <a:rPr sz="3600">
                <a:solidFill>
                  <a:srgbClr val="4F81BD"/>
                </a:solidFill>
              </a:rPr>
              <a:t>Add </a:t>
            </a:r>
            <a:r>
              <a:rPr b="1" sz="3600">
                <a:solidFill>
                  <a:srgbClr val="4F81BD"/>
                </a:solidFill>
              </a:rPr>
              <a:t>your website </a:t>
            </a:r>
            <a:r>
              <a:rPr sz="3600">
                <a:solidFill>
                  <a:srgbClr val="4F81BD"/>
                </a:solidFill>
              </a:rPr>
              <a:t>or </a:t>
            </a:r>
            <a:r>
              <a:rPr b="1" sz="3600">
                <a:hlinkClick r:id="rId2" invalidUrl="" action="" tgtFrame="" tooltip="" history="1" highlightClick="0" endSnd="0"/>
              </a:rPr>
              <a:t>android app</a:t>
            </a:r>
            <a:r>
              <a:rPr b="1" sz="3600">
                <a:solidFill>
                  <a:srgbClr val="4F81BD"/>
                </a:solidFill>
              </a:rPr>
              <a:t>.</a:t>
            </a:r>
          </a:p>
        </p:txBody>
      </p:sp>
      <p:sp>
        <p:nvSpPr>
          <p:cNvPr id="115" name="Shape 115"/>
          <p:cNvSpPr/>
          <p:nvPr/>
        </p:nvSpPr>
        <p:spPr>
          <a:xfrm>
            <a:off x="333375" y="1161373"/>
            <a:ext cx="8477251" cy="43235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16" name="Shape 116"/>
          <p:cNvSpPr/>
          <p:nvPr/>
        </p:nvSpPr>
        <p:spPr>
          <a:xfrm>
            <a:off x="1922650" y="2381000"/>
            <a:ext cx="4227825" cy="1269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17" name="Shape 117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SETUP: Search Console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3505198" y="-3505206"/>
            <a:ext cx="2133602" cy="914400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-1" y="1490899"/>
            <a:ext cx="412801" cy="34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21" name="Shape 121"/>
          <p:cNvSpPr/>
          <p:nvPr/>
        </p:nvSpPr>
        <p:spPr>
          <a:xfrm>
            <a:off x="633447" y="2654410"/>
            <a:ext cx="7748553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13970"/>
            <a:r>
              <a:rPr b="1" sz="3000">
                <a:solidFill>
                  <a:srgbClr val="FFFFFF"/>
                </a:solidFill>
              </a:rPr>
              <a:t>Include URLs in the sitemap:</a:t>
            </a:r>
            <a:endParaRPr sz="3000"/>
          </a:p>
          <a:p>
            <a:pPr lvl="0" marL="776816" indent="-764116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are unique</a:t>
            </a:r>
            <a:endParaRPr sz="3000"/>
          </a:p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return status code 200</a:t>
            </a:r>
            <a:endParaRPr sz="3000"/>
          </a:p>
          <a:p>
            <a:pPr lvl="0" marL="776816" marR="5080" indent="-764116"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aren’t &lt;link rel=’canonical’&gt; to a different  URL</a:t>
            </a:r>
            <a:endParaRPr sz="3000"/>
          </a:p>
          <a:p>
            <a:pPr lvl="0" marL="776816" marR="328295" indent="-764116"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aren’t `no indexed` in robots.txt or on  the page</a:t>
            </a:r>
          </a:p>
        </p:txBody>
      </p:sp>
      <p:sp>
        <p:nvSpPr>
          <p:cNvPr id="122" name="Shape 122"/>
          <p:cNvSpPr/>
          <p:nvPr>
            <p:ph type="title"/>
          </p:nvPr>
        </p:nvSpPr>
        <p:spPr>
          <a:xfrm>
            <a:off x="530225" y="1369563"/>
            <a:ext cx="6700519" cy="55399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indent="11937" defTabSz="859536">
              <a:defRPr b="0" sz="1800">
                <a:solidFill>
                  <a:srgbClr val="000000"/>
                </a:solidFill>
              </a:defRPr>
            </a:pPr>
            <a:r>
              <a:rPr b="1" spc="282" sz="3384">
                <a:solidFill>
                  <a:srgbClr val="FFFFFF"/>
                </a:solidFill>
              </a:rPr>
              <a:t>SITEMAP: </a:t>
            </a:r>
            <a:r>
              <a:rPr b="1" spc="564" sz="3384">
                <a:solidFill>
                  <a:srgbClr val="FFFFFF"/>
                </a:solidFill>
              </a:rPr>
              <a:t>SEARCH</a:t>
            </a:r>
            <a:r>
              <a:rPr b="1" spc="-470" sz="3384">
                <a:solidFill>
                  <a:srgbClr val="FFFFFF"/>
                </a:solidFill>
              </a:rPr>
              <a:t> </a:t>
            </a:r>
            <a:r>
              <a:rPr b="1" spc="470" sz="3384">
                <a:solidFill>
                  <a:srgbClr val="FFFFFF"/>
                </a:solidFill>
              </a:rPr>
              <a:t>CONSOLE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406400" y="5656436"/>
            <a:ext cx="7956550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12700"/>
            <a:r>
              <a:rPr sz="3600">
                <a:solidFill>
                  <a:srgbClr val="4F81BD"/>
                </a:solidFill>
              </a:rPr>
              <a:t>Valid sitemaps help search engines</a:t>
            </a:r>
            <a:endParaRPr sz="3600">
              <a:solidFill>
                <a:srgbClr val="4F81BD"/>
              </a:solidFill>
            </a:endParaRPr>
          </a:p>
          <a:p>
            <a:pPr lvl="0" indent="12700"/>
            <a:r>
              <a:rPr b="1" sz="3600">
                <a:solidFill>
                  <a:srgbClr val="4F81BD"/>
                </a:solidFill>
              </a:rPr>
              <a:t>understand </a:t>
            </a:r>
            <a:r>
              <a:rPr sz="3600">
                <a:solidFill>
                  <a:srgbClr val="4F81BD"/>
                </a:solidFill>
              </a:rPr>
              <a:t>&amp; </a:t>
            </a:r>
            <a:r>
              <a:rPr b="1" sz="3600">
                <a:solidFill>
                  <a:srgbClr val="4F81BD"/>
                </a:solidFill>
              </a:rPr>
              <a:t>crawl </a:t>
            </a:r>
            <a:r>
              <a:rPr sz="3600">
                <a:solidFill>
                  <a:srgbClr val="4F81BD"/>
                </a:solidFill>
              </a:rPr>
              <a:t>your site.</a:t>
            </a:r>
          </a:p>
        </p:txBody>
      </p:sp>
      <p:sp>
        <p:nvSpPr>
          <p:cNvPr id="125" name="Shape 125"/>
          <p:cNvSpPr/>
          <p:nvPr/>
        </p:nvSpPr>
        <p:spPr>
          <a:xfrm>
            <a:off x="674112" y="1145399"/>
            <a:ext cx="7795774" cy="421392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26" name="Shape 126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SETUP: Search Console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406399" y="5486400"/>
            <a:ext cx="7853682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12700"/>
            <a:r>
              <a:rPr sz="3600">
                <a:solidFill>
                  <a:srgbClr val="4F81BD"/>
                </a:solidFill>
              </a:rPr>
              <a:t>Robots.txt where search bots go to</a:t>
            </a:r>
            <a:endParaRPr sz="3600">
              <a:solidFill>
                <a:srgbClr val="4F81BD"/>
              </a:solidFill>
            </a:endParaRPr>
          </a:p>
          <a:p>
            <a:pPr lvl="0" indent="12700"/>
            <a:r>
              <a:rPr b="1" sz="3600">
                <a:solidFill>
                  <a:srgbClr val="4F81BD"/>
                </a:solidFill>
              </a:rPr>
              <a:t>see what they can crawl.</a:t>
            </a:r>
          </a:p>
        </p:txBody>
      </p:sp>
      <p:sp>
        <p:nvSpPr>
          <p:cNvPr id="129" name="Shape 129"/>
          <p:cNvSpPr/>
          <p:nvPr/>
        </p:nvSpPr>
        <p:spPr>
          <a:xfrm>
            <a:off x="333299" y="1295400"/>
            <a:ext cx="8477399" cy="390767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30" name="Shape 130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ROBOTS.TXT: Search Console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406399" y="5656436"/>
            <a:ext cx="797433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12700"/>
            <a:r>
              <a:rPr b="1" sz="3600">
                <a:solidFill>
                  <a:srgbClr val="4F81BD"/>
                </a:solidFill>
              </a:rPr>
              <a:t>Allow </a:t>
            </a:r>
            <a:r>
              <a:rPr sz="3600">
                <a:solidFill>
                  <a:srgbClr val="4F81BD"/>
                </a:solidFill>
              </a:rPr>
              <a:t>pages you want crawled and</a:t>
            </a:r>
            <a:endParaRPr sz="3600">
              <a:solidFill>
                <a:srgbClr val="4F81BD"/>
              </a:solidFill>
            </a:endParaRPr>
          </a:p>
          <a:p>
            <a:pPr lvl="0" indent="12700"/>
            <a:r>
              <a:rPr b="1" sz="3600">
                <a:solidFill>
                  <a:srgbClr val="4F81BD"/>
                </a:solidFill>
              </a:rPr>
              <a:t>disallow </a:t>
            </a:r>
            <a:r>
              <a:rPr sz="3600">
                <a:solidFill>
                  <a:srgbClr val="4F81BD"/>
                </a:solidFill>
              </a:rPr>
              <a:t>things you don’t.</a:t>
            </a:r>
          </a:p>
        </p:txBody>
      </p:sp>
      <p:sp>
        <p:nvSpPr>
          <p:cNvPr id="133" name="Shape 133"/>
          <p:cNvSpPr/>
          <p:nvPr/>
        </p:nvSpPr>
        <p:spPr>
          <a:xfrm>
            <a:off x="706673" y="4639762"/>
            <a:ext cx="3087372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pc="-45" sz="1400">
                <a:latin typeface="Lucida Sans"/>
                <a:ea typeface="Lucida Sans"/>
                <a:cs typeface="Lucida Sans"/>
                <a:sym typeface="Lucida Sans"/>
                <a:hlinkClick r:id="rId2" invalidUrl="" action="" tgtFrame="" tooltip="" history="1" highlightClick="0" endSnd="0"/>
              </a:defRPr>
            </a:lvl1pPr>
          </a:lstStyle>
          <a:p>
            <a:pPr lvl="0">
              <a:defRPr spc="0" sz="1800"/>
            </a:pPr>
            <a:r>
              <a:rPr spc="-45" sz="1400">
                <a:hlinkClick r:id="rId2" invalidUrl="" action="" tgtFrame="" tooltip="" history="1" highlightClick="0" endSnd="0"/>
              </a:rPr>
              <a:t>https://www.grubhub.com/robots.txt</a:t>
            </a:r>
          </a:p>
        </p:txBody>
      </p:sp>
      <p:sp>
        <p:nvSpPr>
          <p:cNvPr id="134" name="Shape 134"/>
          <p:cNvSpPr/>
          <p:nvPr/>
        </p:nvSpPr>
        <p:spPr>
          <a:xfrm>
            <a:off x="633649" y="1968073"/>
            <a:ext cx="7876700" cy="259308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35" name="Shape 135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ROBOTS.TXT: Search Console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406399" y="5486400"/>
            <a:ext cx="7796532" cy="1070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5080" indent="12700">
              <a:lnSpc>
                <a:spcPct val="100699"/>
              </a:lnSpc>
            </a:pPr>
            <a:r>
              <a:rPr sz="3600">
                <a:solidFill>
                  <a:srgbClr val="4F81BD"/>
                </a:solidFill>
              </a:rPr>
              <a:t>If you’re heavily using js </a:t>
            </a:r>
            <a:r>
              <a:rPr b="1" sz="3600">
                <a:solidFill>
                  <a:srgbClr val="4F81BD"/>
                </a:solidFill>
              </a:rPr>
              <a:t>make sure  Googlebot sees it correctly.</a:t>
            </a:r>
          </a:p>
        </p:txBody>
      </p:sp>
      <p:sp>
        <p:nvSpPr>
          <p:cNvPr id="138" name="Shape 138"/>
          <p:cNvSpPr/>
          <p:nvPr/>
        </p:nvSpPr>
        <p:spPr>
          <a:xfrm>
            <a:off x="479349" y="1219200"/>
            <a:ext cx="8249927" cy="408814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39" name="Shape 139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FETCH AS GOOGLE: Search Console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406400" y="5652596"/>
            <a:ext cx="7376794" cy="1070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5080" indent="12700">
              <a:lnSpc>
                <a:spcPct val="100699"/>
              </a:lnSpc>
            </a:pPr>
            <a:r>
              <a:rPr b="1" sz="3600">
                <a:solidFill>
                  <a:srgbClr val="4F81BD"/>
                </a:solidFill>
              </a:rPr>
              <a:t>Better tooling for errors and reporting </a:t>
            </a:r>
            <a:r>
              <a:rPr sz="3600">
                <a:solidFill>
                  <a:srgbClr val="4F81BD"/>
                </a:solidFill>
              </a:rPr>
              <a:t>than Google’s console.</a:t>
            </a:r>
          </a:p>
        </p:txBody>
      </p:sp>
      <p:sp>
        <p:nvSpPr>
          <p:cNvPr id="142" name="Shape 142"/>
          <p:cNvSpPr/>
          <p:nvPr/>
        </p:nvSpPr>
        <p:spPr>
          <a:xfrm>
            <a:off x="301048" y="1100872"/>
            <a:ext cx="8541899" cy="448812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43" name="Shape 143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WHY: Bing Webmaster Tools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3505198" y="-3505206"/>
            <a:ext cx="2133602" cy="9144002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-1" y="1490899"/>
            <a:ext cx="412801" cy="34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8" name="Shape 58"/>
          <p:cNvSpPr/>
          <p:nvPr/>
        </p:nvSpPr>
        <p:spPr>
          <a:xfrm>
            <a:off x="544337" y="2438400"/>
            <a:ext cx="6449697" cy="311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924983" indent="-912283">
              <a:buClr>
                <a:srgbClr val="FFFFFF"/>
              </a:buClr>
              <a:buSzPct val="100000"/>
              <a:buAutoNum type="arabicPeriod" startAt="1"/>
              <a:tabLst>
                <a:tab pos="558800" algn="l"/>
                <a:tab pos="558800" algn="l"/>
              </a:tabLst>
            </a:pPr>
            <a:r>
              <a:rPr spc="20" sz="3000">
                <a:solidFill>
                  <a:srgbClr val="FFFFFF"/>
                </a:solidFill>
              </a:rPr>
              <a:t>SEO </a:t>
            </a:r>
            <a:r>
              <a:rPr spc="-70" sz="3000">
                <a:solidFill>
                  <a:srgbClr val="FFFFFF"/>
                </a:solidFill>
              </a:rPr>
              <a:t>in</a:t>
            </a:r>
            <a:r>
              <a:rPr spc="-450" sz="3000">
                <a:solidFill>
                  <a:srgbClr val="FFFFFF"/>
                </a:solidFill>
              </a:rPr>
              <a:t> </a:t>
            </a:r>
            <a:r>
              <a:rPr spc="-185" sz="3000">
                <a:solidFill>
                  <a:srgbClr val="FFFFFF"/>
                </a:solidFill>
              </a:rPr>
              <a:t>2017</a:t>
            </a:r>
            <a:endParaRPr sz="3000"/>
          </a:p>
          <a:p>
            <a:pPr lvl="0" marL="924983" indent="-912283">
              <a:buClr>
                <a:srgbClr val="FFFFFF"/>
              </a:buClr>
              <a:buSzPct val="100000"/>
              <a:buAutoNum type="arabicPeriod" startAt="1"/>
              <a:tabLst>
                <a:tab pos="558800" algn="l"/>
                <a:tab pos="558800" algn="l"/>
              </a:tabLst>
            </a:pPr>
            <a:r>
              <a:rPr spc="-40" sz="3000">
                <a:solidFill>
                  <a:srgbClr val="FFFFFF"/>
                </a:solidFill>
              </a:rPr>
              <a:t>Should you</a:t>
            </a:r>
            <a:r>
              <a:rPr spc="-360" sz="3000">
                <a:solidFill>
                  <a:srgbClr val="FFFFFF"/>
                </a:solidFill>
              </a:rPr>
              <a:t> </a:t>
            </a:r>
            <a:r>
              <a:rPr spc="20" sz="3000">
                <a:solidFill>
                  <a:srgbClr val="FFFFFF"/>
                </a:solidFill>
              </a:rPr>
              <a:t>SEO?</a:t>
            </a:r>
            <a:endParaRPr sz="3000"/>
          </a:p>
          <a:p>
            <a:pPr lvl="0" marL="924983" indent="-912283">
              <a:buClr>
                <a:srgbClr val="FFFFFF"/>
              </a:buClr>
              <a:buSzPct val="100000"/>
              <a:buAutoNum type="arabicPeriod" startAt="1"/>
              <a:tabLst>
                <a:tab pos="558800" algn="l"/>
                <a:tab pos="558800" algn="l"/>
              </a:tabLst>
            </a:pPr>
            <a:r>
              <a:rPr spc="-5" sz="3000">
                <a:solidFill>
                  <a:srgbClr val="FFFFFF"/>
                </a:solidFill>
              </a:rPr>
              <a:t>How</a:t>
            </a:r>
            <a:r>
              <a:rPr spc="-180" sz="3000">
                <a:solidFill>
                  <a:srgbClr val="FFFFFF"/>
                </a:solidFill>
              </a:rPr>
              <a:t> </a:t>
            </a:r>
            <a:r>
              <a:rPr spc="-50" sz="3000">
                <a:solidFill>
                  <a:srgbClr val="FFFFFF"/>
                </a:solidFill>
              </a:rPr>
              <a:t>to</a:t>
            </a:r>
            <a:r>
              <a:rPr spc="-180" sz="3000">
                <a:solidFill>
                  <a:srgbClr val="FFFFFF"/>
                </a:solidFill>
              </a:rPr>
              <a:t> </a:t>
            </a:r>
            <a:r>
              <a:rPr spc="-50" sz="3000">
                <a:solidFill>
                  <a:srgbClr val="FFFFFF"/>
                </a:solidFill>
              </a:rPr>
              <a:t>set</a:t>
            </a:r>
            <a:r>
              <a:rPr spc="-180" sz="3000">
                <a:solidFill>
                  <a:srgbClr val="FFFFFF"/>
                </a:solidFill>
              </a:rPr>
              <a:t> </a:t>
            </a:r>
            <a:r>
              <a:rPr spc="-40" sz="3000">
                <a:solidFill>
                  <a:srgbClr val="FFFFFF"/>
                </a:solidFill>
              </a:rPr>
              <a:t>up</a:t>
            </a:r>
            <a:r>
              <a:rPr spc="-180" sz="3000">
                <a:solidFill>
                  <a:srgbClr val="FFFFFF"/>
                </a:solidFill>
              </a:rPr>
              <a:t> </a:t>
            </a:r>
            <a:r>
              <a:rPr spc="-30" sz="3000">
                <a:solidFill>
                  <a:srgbClr val="FFFFFF"/>
                </a:solidFill>
              </a:rPr>
              <a:t>your</a:t>
            </a:r>
            <a:r>
              <a:rPr spc="-180" sz="3000">
                <a:solidFill>
                  <a:srgbClr val="FFFFFF"/>
                </a:solidFill>
              </a:rPr>
              <a:t> </a:t>
            </a:r>
            <a:r>
              <a:rPr spc="20" sz="3000">
                <a:solidFill>
                  <a:srgbClr val="FFFFFF"/>
                </a:solidFill>
              </a:rPr>
              <a:t>SEO</a:t>
            </a:r>
            <a:r>
              <a:rPr spc="-180" sz="3000">
                <a:solidFill>
                  <a:srgbClr val="FFFFFF"/>
                </a:solidFill>
              </a:rPr>
              <a:t> </a:t>
            </a:r>
            <a:r>
              <a:rPr spc="-60" sz="3000">
                <a:solidFill>
                  <a:srgbClr val="FFFFFF"/>
                </a:solidFill>
              </a:rPr>
              <a:t>accounts</a:t>
            </a:r>
            <a:endParaRPr sz="3000"/>
          </a:p>
          <a:p>
            <a:pPr lvl="0" marL="924983" indent="-912283">
              <a:buClr>
                <a:srgbClr val="FFFFFF"/>
              </a:buClr>
              <a:buSzPct val="100000"/>
              <a:buAutoNum type="arabicPeriod" startAt="1"/>
              <a:tabLst>
                <a:tab pos="558800" algn="l"/>
                <a:tab pos="558800" algn="l"/>
              </a:tabLst>
            </a:pPr>
            <a:r>
              <a:rPr spc="-35" sz="3000">
                <a:solidFill>
                  <a:srgbClr val="FFFFFF"/>
                </a:solidFill>
              </a:rPr>
              <a:t>Keyword</a:t>
            </a:r>
            <a:r>
              <a:rPr spc="-229" sz="3000">
                <a:solidFill>
                  <a:srgbClr val="FFFFFF"/>
                </a:solidFill>
              </a:rPr>
              <a:t> </a:t>
            </a:r>
            <a:r>
              <a:rPr spc="-30" sz="3000">
                <a:solidFill>
                  <a:srgbClr val="FFFFFF"/>
                </a:solidFill>
              </a:rPr>
              <a:t>research</a:t>
            </a:r>
            <a:endParaRPr sz="3000"/>
          </a:p>
          <a:p>
            <a:pPr lvl="0" marL="924983" indent="-912283">
              <a:buClr>
                <a:srgbClr val="FFFFFF"/>
              </a:buClr>
              <a:buSzPct val="100000"/>
              <a:buAutoNum type="arabicPeriod" startAt="1"/>
              <a:tabLst>
                <a:tab pos="558800" algn="l"/>
                <a:tab pos="558800" algn="l"/>
              </a:tabLst>
            </a:pPr>
            <a:r>
              <a:rPr spc="-45" sz="3000">
                <a:solidFill>
                  <a:srgbClr val="FFFFFF"/>
                </a:solidFill>
              </a:rPr>
              <a:t>On-site content</a:t>
            </a:r>
            <a:r>
              <a:rPr spc="-330" sz="3000">
                <a:solidFill>
                  <a:srgbClr val="FFFFFF"/>
                </a:solidFill>
              </a:rPr>
              <a:t> </a:t>
            </a:r>
            <a:r>
              <a:rPr spc="-55" sz="3000">
                <a:solidFill>
                  <a:srgbClr val="FFFFFF"/>
                </a:solidFill>
              </a:rPr>
              <a:t>considerations</a:t>
            </a:r>
            <a:endParaRPr sz="3000"/>
          </a:p>
          <a:p>
            <a:pPr lvl="0" marL="924983" indent="-912283">
              <a:buClr>
                <a:srgbClr val="FFFFFF"/>
              </a:buClr>
              <a:buSzPct val="100000"/>
              <a:buAutoNum type="arabicPeriod" startAt="1"/>
              <a:tabLst>
                <a:tab pos="558800" algn="l"/>
                <a:tab pos="558800" algn="l"/>
              </a:tabLst>
            </a:pPr>
            <a:r>
              <a:rPr spc="-45" sz="3000">
                <a:solidFill>
                  <a:srgbClr val="FFFFFF"/>
                </a:solidFill>
              </a:rPr>
              <a:t>On-site </a:t>
            </a:r>
            <a:r>
              <a:rPr spc="-60" sz="3000">
                <a:solidFill>
                  <a:srgbClr val="FFFFFF"/>
                </a:solidFill>
              </a:rPr>
              <a:t>technical</a:t>
            </a:r>
            <a:r>
              <a:rPr spc="-330" sz="3000">
                <a:solidFill>
                  <a:srgbClr val="FFFFFF"/>
                </a:solidFill>
              </a:rPr>
              <a:t> </a:t>
            </a:r>
            <a:r>
              <a:rPr spc="-55" sz="3000">
                <a:solidFill>
                  <a:srgbClr val="FFFFFF"/>
                </a:solidFill>
              </a:rPr>
              <a:t>considerations</a:t>
            </a:r>
            <a:endParaRPr sz="3000"/>
          </a:p>
          <a:p>
            <a:pPr lvl="0" marL="924983" indent="-912283">
              <a:buClr>
                <a:srgbClr val="FFFFFF"/>
              </a:buClr>
              <a:buSzPct val="100000"/>
              <a:buAutoNum type="arabicPeriod" startAt="1"/>
              <a:tabLst>
                <a:tab pos="558800" algn="l"/>
                <a:tab pos="558800" algn="l"/>
              </a:tabLst>
            </a:pPr>
            <a:r>
              <a:rPr spc="-60" sz="3000">
                <a:solidFill>
                  <a:srgbClr val="FFFFFF"/>
                </a:solidFill>
              </a:rPr>
              <a:t>Off-site</a:t>
            </a:r>
            <a:r>
              <a:rPr spc="-245" sz="3000">
                <a:solidFill>
                  <a:srgbClr val="FFFFFF"/>
                </a:solidFill>
              </a:rPr>
              <a:t> </a:t>
            </a:r>
            <a:r>
              <a:rPr spc="-80" sz="3000">
                <a:solidFill>
                  <a:srgbClr val="FFFFFF"/>
                </a:solidFill>
              </a:rPr>
              <a:t>hacks</a:t>
            </a:r>
          </a:p>
        </p:txBody>
      </p:sp>
      <p:sp>
        <p:nvSpPr>
          <p:cNvPr id="59" name="Shape 59"/>
          <p:cNvSpPr/>
          <p:nvPr>
            <p:ph type="title"/>
          </p:nvPr>
        </p:nvSpPr>
        <p:spPr>
          <a:xfrm>
            <a:off x="530224" y="1369563"/>
            <a:ext cx="5801997" cy="58483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indent="12191" defTabSz="877823">
              <a:defRPr b="0" sz="1800">
                <a:solidFill>
                  <a:srgbClr val="000000"/>
                </a:solidFill>
              </a:defRPr>
            </a:pPr>
            <a:r>
              <a:rPr b="1" spc="479" sz="3455">
                <a:solidFill>
                  <a:srgbClr val="FFFFFF"/>
                </a:solidFill>
              </a:rPr>
              <a:t>WHAT</a:t>
            </a:r>
            <a:r>
              <a:rPr b="1" spc="-95" sz="3455">
                <a:solidFill>
                  <a:srgbClr val="FFFFFF"/>
                </a:solidFill>
              </a:rPr>
              <a:t> </a:t>
            </a:r>
            <a:r>
              <a:rPr b="1" spc="479" sz="3455">
                <a:solidFill>
                  <a:srgbClr val="FFFFFF"/>
                </a:solidFill>
              </a:rPr>
              <a:t>WE’RE</a:t>
            </a:r>
            <a:r>
              <a:rPr b="1" spc="-95" sz="3455">
                <a:solidFill>
                  <a:srgbClr val="FFFFFF"/>
                </a:solidFill>
              </a:rPr>
              <a:t> </a:t>
            </a:r>
            <a:r>
              <a:rPr b="1" spc="383" sz="3455">
                <a:solidFill>
                  <a:srgbClr val="FFFFFF"/>
                </a:solidFill>
              </a:rPr>
              <a:t>COVERING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581049" y="4074023"/>
            <a:ext cx="6016800" cy="168300"/>
          </a:xfrm>
          <a:prstGeom prst="rect">
            <a:avLst/>
          </a:prstGeom>
          <a:solidFill>
            <a:srgbClr val="14517B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46" name="Shape 146"/>
          <p:cNvSpPr/>
          <p:nvPr/>
        </p:nvSpPr>
        <p:spPr>
          <a:xfrm>
            <a:off x="638800" y="2080666"/>
            <a:ext cx="54483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b="1" spc="185" sz="4800">
                <a:solidFill>
                  <a:srgbClr val="14517B"/>
                </a:solidFill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185" sz="4800">
                <a:solidFill>
                  <a:srgbClr val="14517B"/>
                </a:solidFill>
              </a:rPr>
              <a:t>4.</a:t>
            </a:r>
          </a:p>
        </p:txBody>
      </p:sp>
      <p:sp>
        <p:nvSpPr>
          <p:cNvPr id="147" name="Shape 147"/>
          <p:cNvSpPr/>
          <p:nvPr>
            <p:ph type="title"/>
          </p:nvPr>
        </p:nvSpPr>
        <p:spPr>
          <a:xfrm>
            <a:off x="638800" y="2814091"/>
            <a:ext cx="5681980" cy="7315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indent="11557" defTabSz="832104">
              <a:defRPr b="0" sz="1800">
                <a:solidFill>
                  <a:srgbClr val="000000"/>
                </a:solidFill>
              </a:defRPr>
            </a:pPr>
            <a:r>
              <a:rPr b="1" spc="546" sz="4368">
                <a:solidFill>
                  <a:srgbClr val="FFFFFF"/>
                </a:solidFill>
              </a:rPr>
              <a:t>Keyword</a:t>
            </a:r>
            <a:r>
              <a:rPr b="1" spc="-182" sz="4368">
                <a:solidFill>
                  <a:srgbClr val="FFFFFF"/>
                </a:solidFill>
              </a:rPr>
              <a:t> </a:t>
            </a:r>
            <a:r>
              <a:rPr b="1" spc="454" sz="4368">
                <a:solidFill>
                  <a:srgbClr val="FFFFFF"/>
                </a:solidFill>
              </a:rPr>
              <a:t>research</a:t>
            </a:r>
          </a:p>
        </p:txBody>
      </p:sp>
      <p:sp>
        <p:nvSpPr>
          <p:cNvPr id="148" name="Shape 148"/>
          <p:cNvSpPr/>
          <p:nvPr/>
        </p:nvSpPr>
        <p:spPr>
          <a:xfrm>
            <a:off x="554699" y="4729210"/>
            <a:ext cx="5542917" cy="133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5080" indent="12700"/>
            <a:r>
              <a:rPr spc="419" sz="3000">
                <a:solidFill>
                  <a:srgbClr val="FFFFFF"/>
                </a:solidFill>
              </a:rPr>
              <a:t>How</a:t>
            </a:r>
            <a:r>
              <a:rPr spc="90" sz="3000">
                <a:solidFill>
                  <a:srgbClr val="FFFFFF"/>
                </a:solidFill>
              </a:rPr>
              <a:t> </a:t>
            </a:r>
            <a:r>
              <a:rPr spc="225" sz="3000">
                <a:solidFill>
                  <a:srgbClr val="FFFFFF"/>
                </a:solidFill>
              </a:rPr>
              <a:t>are</a:t>
            </a:r>
            <a:r>
              <a:rPr spc="90" sz="3000">
                <a:solidFill>
                  <a:srgbClr val="FFFFFF"/>
                </a:solidFill>
              </a:rPr>
              <a:t> </a:t>
            </a:r>
            <a:r>
              <a:rPr spc="315" sz="3000">
                <a:solidFill>
                  <a:srgbClr val="FFFFFF"/>
                </a:solidFill>
              </a:rPr>
              <a:t>people</a:t>
            </a:r>
            <a:r>
              <a:rPr spc="90" sz="3000">
                <a:solidFill>
                  <a:srgbClr val="FFFFFF"/>
                </a:solidFill>
              </a:rPr>
              <a:t> </a:t>
            </a:r>
            <a:r>
              <a:rPr spc="305" sz="3000">
                <a:solidFill>
                  <a:srgbClr val="FFFFFF"/>
                </a:solidFill>
              </a:rPr>
              <a:t>searching</a:t>
            </a:r>
            <a:r>
              <a:rPr spc="90" sz="3000">
                <a:solidFill>
                  <a:srgbClr val="FFFFFF"/>
                </a:solidFill>
              </a:rPr>
              <a:t> </a:t>
            </a:r>
            <a:r>
              <a:rPr spc="160" sz="3000">
                <a:solidFill>
                  <a:srgbClr val="FFFFFF"/>
                </a:solidFill>
              </a:rPr>
              <a:t>for  </a:t>
            </a:r>
            <a:r>
              <a:rPr spc="229" sz="3000">
                <a:solidFill>
                  <a:srgbClr val="FFFFFF"/>
                </a:solidFill>
              </a:rPr>
              <a:t>your </a:t>
            </a:r>
            <a:r>
              <a:rPr spc="250" sz="3000">
                <a:solidFill>
                  <a:srgbClr val="FFFFFF"/>
                </a:solidFill>
              </a:rPr>
              <a:t>keywords? </a:t>
            </a:r>
            <a:r>
              <a:rPr spc="419" sz="3000">
                <a:solidFill>
                  <a:srgbClr val="FFFFFF"/>
                </a:solidFill>
              </a:rPr>
              <a:t>How</a:t>
            </a:r>
            <a:r>
              <a:rPr spc="-200" sz="3000">
                <a:solidFill>
                  <a:srgbClr val="FFFFFF"/>
                </a:solidFill>
              </a:rPr>
              <a:t> </a:t>
            </a:r>
            <a:r>
              <a:rPr spc="305" sz="3000">
                <a:solidFill>
                  <a:srgbClr val="FFFFFF"/>
                </a:solidFill>
              </a:rPr>
              <a:t>many?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3505198" y="-3505206"/>
            <a:ext cx="2133602" cy="914400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-1" y="1490899"/>
            <a:ext cx="412801" cy="34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52" name="Shape 152"/>
          <p:cNvSpPr/>
          <p:nvPr/>
        </p:nvSpPr>
        <p:spPr>
          <a:xfrm>
            <a:off x="633449" y="2438400"/>
            <a:ext cx="5945505" cy="318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5080" indent="13970"/>
            <a:r>
              <a:rPr b="1" sz="3000">
                <a:solidFill>
                  <a:srgbClr val="FFFFFF"/>
                </a:solidFill>
              </a:rPr>
              <a:t>Understanding keywords is the  foundation of SEO:</a:t>
            </a:r>
            <a:endParaRPr sz="3000"/>
          </a:p>
          <a:p>
            <a:pPr lvl="0" marL="776816" indent="-764116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Brainstorm</a:t>
            </a:r>
            <a:endParaRPr sz="3000"/>
          </a:p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Current search traffic analysis</a:t>
            </a:r>
            <a:endParaRPr sz="3000"/>
          </a:p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Competitive analysis</a:t>
            </a:r>
            <a:endParaRPr sz="3000"/>
          </a:p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Google autosuggest</a:t>
            </a:r>
            <a:endParaRPr sz="3000"/>
          </a:p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Adwords keyword planner</a:t>
            </a:r>
          </a:p>
        </p:txBody>
      </p:sp>
      <p:sp>
        <p:nvSpPr>
          <p:cNvPr id="153" name="Shape 153"/>
          <p:cNvSpPr/>
          <p:nvPr>
            <p:ph type="title"/>
          </p:nvPr>
        </p:nvSpPr>
        <p:spPr>
          <a:xfrm>
            <a:off x="530224" y="1369563"/>
            <a:ext cx="5252087" cy="58483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indent="11811" defTabSz="850391">
              <a:defRPr b="0" sz="1800">
                <a:solidFill>
                  <a:srgbClr val="000000"/>
                </a:solidFill>
              </a:defRPr>
            </a:pPr>
            <a:r>
              <a:rPr b="1" spc="558" sz="3348">
                <a:solidFill>
                  <a:srgbClr val="FFFFFF"/>
                </a:solidFill>
              </a:rPr>
              <a:t>KEYWORD</a:t>
            </a:r>
            <a:r>
              <a:rPr b="1" spc="-93" sz="3348">
                <a:solidFill>
                  <a:srgbClr val="FFFFFF"/>
                </a:solidFill>
              </a:rPr>
              <a:t> </a:t>
            </a:r>
            <a:r>
              <a:rPr b="1" spc="558" sz="3348">
                <a:solidFill>
                  <a:srgbClr val="FFFFFF"/>
                </a:solidFill>
              </a:rPr>
              <a:t>RESEARCH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406399" y="5486400"/>
            <a:ext cx="6274437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12700"/>
            <a:r>
              <a:rPr sz="3600">
                <a:solidFill>
                  <a:srgbClr val="4F81BD"/>
                </a:solidFill>
              </a:rPr>
              <a:t>Get a list of keywords you’re</a:t>
            </a:r>
            <a:endParaRPr sz="3600">
              <a:solidFill>
                <a:srgbClr val="4F81BD"/>
              </a:solidFill>
            </a:endParaRPr>
          </a:p>
          <a:p>
            <a:pPr lvl="0" indent="12700"/>
            <a:r>
              <a:rPr b="1" sz="3600">
                <a:solidFill>
                  <a:srgbClr val="4F81BD"/>
                </a:solidFill>
              </a:rPr>
              <a:t>currently ranking for.</a:t>
            </a:r>
          </a:p>
        </p:txBody>
      </p:sp>
      <p:sp>
        <p:nvSpPr>
          <p:cNvPr id="156" name="Shape 156"/>
          <p:cNvSpPr/>
          <p:nvPr/>
        </p:nvSpPr>
        <p:spPr>
          <a:xfrm>
            <a:off x="1086137" y="1128276"/>
            <a:ext cx="6971726" cy="40613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57" name="Shape 157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Current Search Traffic Analysis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406399" y="5552487"/>
            <a:ext cx="721233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12700"/>
            <a:r>
              <a:rPr sz="3600">
                <a:solidFill>
                  <a:srgbClr val="4F81BD"/>
                </a:solidFill>
              </a:rPr>
              <a:t>Get a list of keywords your</a:t>
            </a:r>
            <a:endParaRPr sz="3600">
              <a:solidFill>
                <a:srgbClr val="4F81BD"/>
              </a:solidFill>
            </a:endParaRPr>
          </a:p>
          <a:p>
            <a:pPr lvl="0" indent="12700"/>
            <a:r>
              <a:rPr b="1" sz="3600">
                <a:solidFill>
                  <a:srgbClr val="4F81BD"/>
                </a:solidFill>
              </a:rPr>
              <a:t>competitors currently rank for.</a:t>
            </a:r>
          </a:p>
        </p:txBody>
      </p:sp>
      <p:sp>
        <p:nvSpPr>
          <p:cNvPr id="160" name="Shape 160"/>
          <p:cNvSpPr/>
          <p:nvPr/>
        </p:nvSpPr>
        <p:spPr>
          <a:xfrm>
            <a:off x="838200" y="1066800"/>
            <a:ext cx="7151100" cy="409606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61" name="Shape 161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COMPETITIVE ANALYSIS: Semrush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406399" y="5462663"/>
            <a:ext cx="815213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12700"/>
            <a:r>
              <a:rPr sz="3600">
                <a:solidFill>
                  <a:srgbClr val="4F81BD"/>
                </a:solidFill>
              </a:rPr>
              <a:t>Google helps searchers by filling out</a:t>
            </a:r>
            <a:endParaRPr sz="3600">
              <a:solidFill>
                <a:srgbClr val="4F81BD"/>
              </a:solidFill>
            </a:endParaRPr>
          </a:p>
          <a:p>
            <a:pPr lvl="0" indent="12700"/>
            <a:r>
              <a:rPr b="1" sz="3600">
                <a:solidFill>
                  <a:srgbClr val="4F81BD"/>
                </a:solidFill>
              </a:rPr>
              <a:t>popular queries.</a:t>
            </a:r>
          </a:p>
        </p:txBody>
      </p:sp>
      <p:sp>
        <p:nvSpPr>
          <p:cNvPr id="164" name="Shape 164"/>
          <p:cNvSpPr/>
          <p:nvPr/>
        </p:nvSpPr>
        <p:spPr>
          <a:xfrm>
            <a:off x="2245927" y="1371600"/>
            <a:ext cx="4652150" cy="39496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65" name="Shape 165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GOOGLE AUTOSUGGEST: Clearscope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406400" y="5652596"/>
            <a:ext cx="7597775" cy="1607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5080" indent="12700">
              <a:lnSpc>
                <a:spcPct val="100699"/>
              </a:lnSpc>
            </a:pPr>
            <a:r>
              <a:rPr spc="355" sz="3600">
                <a:solidFill>
                  <a:srgbClr val="FFFFFF"/>
                </a:solidFill>
              </a:rPr>
              <a:t>Take </a:t>
            </a:r>
            <a:r>
              <a:rPr spc="350" sz="3600">
                <a:solidFill>
                  <a:srgbClr val="FFFFFF"/>
                </a:solidFill>
              </a:rPr>
              <a:t>the </a:t>
            </a:r>
            <a:r>
              <a:rPr spc="204" sz="3600">
                <a:solidFill>
                  <a:srgbClr val="FFFFFF"/>
                </a:solidFill>
              </a:rPr>
              <a:t>list </a:t>
            </a:r>
            <a:r>
              <a:rPr spc="229" sz="3600">
                <a:solidFill>
                  <a:srgbClr val="FFFFFF"/>
                </a:solidFill>
              </a:rPr>
              <a:t>of </a:t>
            </a:r>
            <a:r>
              <a:rPr spc="355" sz="3600">
                <a:solidFill>
                  <a:srgbClr val="FFFFFF"/>
                </a:solidFill>
              </a:rPr>
              <a:t>keywords </a:t>
            </a:r>
            <a:r>
              <a:rPr spc="365" sz="3600">
                <a:solidFill>
                  <a:srgbClr val="FFFFFF"/>
                </a:solidFill>
              </a:rPr>
              <a:t>from  </a:t>
            </a:r>
            <a:r>
              <a:rPr spc="315" sz="3600">
                <a:solidFill>
                  <a:srgbClr val="FFFFFF"/>
                </a:solidFill>
              </a:rPr>
              <a:t>current </a:t>
            </a:r>
            <a:r>
              <a:rPr spc="-229" sz="3600">
                <a:solidFill>
                  <a:srgbClr val="FFFFFF"/>
                </a:solidFill>
              </a:rPr>
              <a:t>/ </a:t>
            </a:r>
            <a:r>
              <a:rPr spc="365" sz="3600">
                <a:solidFill>
                  <a:srgbClr val="FFFFFF"/>
                </a:solidFill>
              </a:rPr>
              <a:t>competitor </a:t>
            </a:r>
            <a:r>
              <a:rPr spc="-229" sz="3600">
                <a:solidFill>
                  <a:srgbClr val="FFFFFF"/>
                </a:solidFill>
              </a:rPr>
              <a:t>/</a:t>
            </a:r>
            <a:r>
              <a:rPr sz="3600">
                <a:solidFill>
                  <a:srgbClr val="FFFFFF"/>
                </a:solidFill>
              </a:rPr>
              <a:t> </a:t>
            </a:r>
            <a:r>
              <a:rPr spc="300" sz="3600">
                <a:solidFill>
                  <a:srgbClr val="FFFFFF"/>
                </a:solidFill>
              </a:rPr>
              <a:t>brainstorm.</a:t>
            </a:r>
          </a:p>
        </p:txBody>
      </p:sp>
      <p:sp>
        <p:nvSpPr>
          <p:cNvPr id="168" name="Shape 168"/>
          <p:cNvSpPr/>
          <p:nvPr/>
        </p:nvSpPr>
        <p:spPr>
          <a:xfrm>
            <a:off x="1738336" y="1194947"/>
            <a:ext cx="5667325" cy="445764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69" name="Shape 169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Adwords Keywords Planner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406400" y="5486400"/>
            <a:ext cx="7213600" cy="1070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5080" indent="12700">
              <a:lnSpc>
                <a:spcPct val="100699"/>
              </a:lnSpc>
            </a:pPr>
            <a:r>
              <a:rPr sz="3600">
                <a:solidFill>
                  <a:srgbClr val="4F81BD"/>
                </a:solidFill>
              </a:rPr>
              <a:t>Get </a:t>
            </a:r>
            <a:r>
              <a:rPr b="1" sz="3600">
                <a:solidFill>
                  <a:srgbClr val="4F81BD"/>
                </a:solidFill>
              </a:rPr>
              <a:t>avg. monthly search volume </a:t>
            </a:r>
            <a:r>
              <a:rPr sz="3600">
                <a:solidFill>
                  <a:srgbClr val="4F81BD"/>
                </a:solidFill>
              </a:rPr>
              <a:t>for  each keyword.</a:t>
            </a:r>
          </a:p>
        </p:txBody>
      </p:sp>
      <p:sp>
        <p:nvSpPr>
          <p:cNvPr id="172" name="Shape 172"/>
          <p:cNvSpPr/>
          <p:nvPr/>
        </p:nvSpPr>
        <p:spPr>
          <a:xfrm>
            <a:off x="1676400" y="1371600"/>
            <a:ext cx="5426303" cy="322428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73" name="Shape 173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Adwords Keywords Planner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406399" y="5414205"/>
            <a:ext cx="8260082" cy="1070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5080" indent="12700">
              <a:lnSpc>
                <a:spcPct val="100699"/>
              </a:lnSpc>
            </a:pPr>
            <a:r>
              <a:rPr sz="3600">
                <a:solidFill>
                  <a:srgbClr val="4F81BD"/>
                </a:solidFill>
              </a:rPr>
              <a:t>Categorize keywords by intent… </a:t>
            </a:r>
            <a:r>
              <a:rPr b="1" sz="3600">
                <a:solidFill>
                  <a:srgbClr val="4F81BD"/>
                </a:solidFill>
              </a:rPr>
              <a:t>now  you have content topics.</a:t>
            </a:r>
          </a:p>
        </p:txBody>
      </p:sp>
      <p:sp>
        <p:nvSpPr>
          <p:cNvPr id="176" name="Shape 176"/>
          <p:cNvSpPr/>
          <p:nvPr/>
        </p:nvSpPr>
        <p:spPr>
          <a:xfrm>
            <a:off x="530225" y="1524000"/>
            <a:ext cx="7975549" cy="306006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77" name="Shape 177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SEO Content Topics by Intent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581049" y="4074023"/>
            <a:ext cx="6016800" cy="168300"/>
          </a:xfrm>
          <a:prstGeom prst="rect">
            <a:avLst/>
          </a:prstGeom>
          <a:solidFill>
            <a:srgbClr val="14517B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80" name="Shape 180"/>
          <p:cNvSpPr/>
          <p:nvPr/>
        </p:nvSpPr>
        <p:spPr>
          <a:xfrm>
            <a:off x="638800" y="1347241"/>
            <a:ext cx="55626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b="1" spc="229" sz="4800">
                <a:solidFill>
                  <a:srgbClr val="14517B"/>
                </a:solidFill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229" sz="4800">
                <a:solidFill>
                  <a:srgbClr val="14517B"/>
                </a:solidFill>
              </a:rPr>
              <a:t>5.</a:t>
            </a:r>
          </a:p>
        </p:txBody>
      </p:sp>
      <p:sp>
        <p:nvSpPr>
          <p:cNvPr id="181" name="Shape 181"/>
          <p:cNvSpPr/>
          <p:nvPr>
            <p:ph type="body" idx="1"/>
          </p:nvPr>
        </p:nvSpPr>
        <p:spPr>
          <a:xfrm>
            <a:off x="587019" y="2121010"/>
            <a:ext cx="7969961" cy="469646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R="5080" indent="64135">
              <a:lnSpc>
                <a:spcPts val="5700"/>
              </a:lnSpc>
              <a:defRPr b="0" sz="1800">
                <a:solidFill>
                  <a:srgbClr val="000000"/>
                </a:solidFill>
              </a:defRPr>
            </a:pPr>
            <a:r>
              <a:rPr b="1" spc="400" sz="4800">
                <a:solidFill>
                  <a:srgbClr val="FFFFFF"/>
                </a:solidFill>
              </a:rPr>
              <a:t>On-site</a:t>
            </a:r>
            <a:r>
              <a:rPr b="1" spc="-100" sz="4800">
                <a:solidFill>
                  <a:srgbClr val="FFFFFF"/>
                </a:solidFill>
              </a:rPr>
              <a:t> </a:t>
            </a:r>
            <a:r>
              <a:rPr b="1" spc="500" sz="4800">
                <a:solidFill>
                  <a:srgbClr val="FFFFFF"/>
                </a:solidFill>
              </a:rPr>
              <a:t>content  considerations</a:t>
            </a:r>
          </a:p>
        </p:txBody>
      </p:sp>
      <p:sp>
        <p:nvSpPr>
          <p:cNvPr id="182" name="Shape 182"/>
          <p:cNvSpPr/>
          <p:nvPr/>
        </p:nvSpPr>
        <p:spPr>
          <a:xfrm>
            <a:off x="554699" y="4729210"/>
            <a:ext cx="5480687" cy="133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5080" indent="12700"/>
            <a:r>
              <a:rPr spc="315" sz="3000">
                <a:solidFill>
                  <a:srgbClr val="FFFFFF"/>
                </a:solidFill>
              </a:rPr>
              <a:t>Content </a:t>
            </a:r>
            <a:r>
              <a:rPr spc="469" sz="3000">
                <a:solidFill>
                  <a:srgbClr val="FFFFFF"/>
                </a:solidFill>
              </a:rPr>
              <a:t>SEO</a:t>
            </a:r>
            <a:r>
              <a:rPr spc="-409" sz="3000">
                <a:solidFill>
                  <a:srgbClr val="FFFFFF"/>
                </a:solidFill>
              </a:rPr>
              <a:t> </a:t>
            </a:r>
            <a:r>
              <a:rPr spc="225" sz="3000">
                <a:solidFill>
                  <a:srgbClr val="FFFFFF"/>
                </a:solidFill>
              </a:rPr>
              <a:t>factors </a:t>
            </a:r>
            <a:r>
              <a:rPr spc="270" sz="3000">
                <a:solidFill>
                  <a:srgbClr val="FFFFFF"/>
                </a:solidFill>
              </a:rPr>
              <a:t>that </a:t>
            </a:r>
            <a:r>
              <a:rPr spc="275" sz="3000">
                <a:solidFill>
                  <a:srgbClr val="FFFFFF"/>
                </a:solidFill>
              </a:rPr>
              <a:t>you  </a:t>
            </a:r>
            <a:r>
              <a:rPr spc="370" sz="3000">
                <a:solidFill>
                  <a:srgbClr val="FFFFFF"/>
                </a:solidFill>
              </a:rPr>
              <a:t>can</a:t>
            </a:r>
            <a:r>
              <a:rPr spc="95" sz="3000">
                <a:solidFill>
                  <a:srgbClr val="FFFFFF"/>
                </a:solidFill>
              </a:rPr>
              <a:t> </a:t>
            </a:r>
            <a:r>
              <a:rPr spc="260" sz="3000">
                <a:solidFill>
                  <a:srgbClr val="FFFFFF"/>
                </a:solidFill>
              </a:rPr>
              <a:t>control</a:t>
            </a:r>
            <a:r>
              <a:rPr spc="95" sz="3000">
                <a:solidFill>
                  <a:srgbClr val="FFFFFF"/>
                </a:solidFill>
              </a:rPr>
              <a:t> </a:t>
            </a:r>
            <a:r>
              <a:rPr spc="340" sz="3000">
                <a:solidFill>
                  <a:srgbClr val="FFFFFF"/>
                </a:solidFill>
              </a:rPr>
              <a:t>on</a:t>
            </a:r>
            <a:r>
              <a:rPr spc="95" sz="3000">
                <a:solidFill>
                  <a:srgbClr val="FFFFFF"/>
                </a:solidFill>
              </a:rPr>
              <a:t> </a:t>
            </a:r>
            <a:r>
              <a:rPr spc="229" sz="3000">
                <a:solidFill>
                  <a:srgbClr val="FFFFFF"/>
                </a:solidFill>
              </a:rPr>
              <a:t>your</a:t>
            </a:r>
            <a:r>
              <a:rPr spc="95" sz="3000">
                <a:solidFill>
                  <a:srgbClr val="FFFFFF"/>
                </a:solidFill>
              </a:rPr>
              <a:t> </a:t>
            </a:r>
            <a:r>
              <a:rPr spc="229" sz="3000">
                <a:solidFill>
                  <a:srgbClr val="FFFFFF"/>
                </a:solidFill>
              </a:rPr>
              <a:t>website.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3505198" y="-3505206"/>
            <a:ext cx="2133602" cy="914400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-1" y="1490899"/>
            <a:ext cx="412801" cy="34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86" name="Shape 186"/>
          <p:cNvSpPr/>
          <p:nvPr>
            <p:ph type="title"/>
          </p:nvPr>
        </p:nvSpPr>
        <p:spPr>
          <a:xfrm>
            <a:off x="530225" y="813271"/>
            <a:ext cx="8083550" cy="11190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R="5080" indent="12700">
              <a:lnSpc>
                <a:spcPct val="100699"/>
              </a:lnSpc>
              <a:defRPr b="0" sz="1800">
                <a:solidFill>
                  <a:srgbClr val="000000"/>
                </a:solidFill>
              </a:defRPr>
            </a:pPr>
            <a:r>
              <a:rPr b="1" spc="400" sz="3600">
                <a:solidFill>
                  <a:srgbClr val="FFFFFF"/>
                </a:solidFill>
              </a:rPr>
              <a:t>ON-SITE</a:t>
            </a:r>
            <a:r>
              <a:rPr b="1" spc="-100" sz="3600">
                <a:solidFill>
                  <a:srgbClr val="FFFFFF"/>
                </a:solidFill>
              </a:rPr>
              <a:t> </a:t>
            </a:r>
            <a:r>
              <a:rPr b="1" spc="400" sz="3600">
                <a:solidFill>
                  <a:srgbClr val="FFFFFF"/>
                </a:solidFill>
              </a:rPr>
              <a:t>CONTENT CONSIDERATIONS</a:t>
            </a:r>
          </a:p>
        </p:txBody>
      </p:sp>
      <p:sp>
        <p:nvSpPr>
          <p:cNvPr id="187" name="Shape 187"/>
          <p:cNvSpPr/>
          <p:nvPr/>
        </p:nvSpPr>
        <p:spPr>
          <a:xfrm>
            <a:off x="633448" y="2654410"/>
            <a:ext cx="7868286" cy="340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13970"/>
            <a:r>
              <a:rPr b="1" sz="3000">
                <a:solidFill>
                  <a:srgbClr val="FFFFFF"/>
                </a:solidFill>
              </a:rPr>
              <a:t>Searcher intent</a:t>
            </a:r>
            <a:endParaRPr sz="3000"/>
          </a:p>
          <a:p>
            <a:pPr lvl="0" marL="776816" indent="-764116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content relevance</a:t>
            </a:r>
            <a:endParaRPr sz="3000"/>
          </a:p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content comprehensiveness</a:t>
            </a:r>
            <a:endParaRPr sz="3000"/>
          </a:p>
          <a:p>
            <a:pPr lvl="0">
              <a:buClr>
                <a:srgbClr val="FFFFFF"/>
              </a:buClr>
              <a:buSzPct val="100000"/>
              <a:buFont typeface="Arial"/>
              <a:buChar char="●"/>
            </a:pPr>
            <a:endParaRPr sz="4100"/>
          </a:p>
          <a:p>
            <a:pPr lvl="0" indent="13970"/>
            <a:r>
              <a:rPr b="1" sz="3000">
                <a:solidFill>
                  <a:srgbClr val="FFFFFF"/>
                </a:solidFill>
              </a:rPr>
              <a:t>User engagement metrics</a:t>
            </a:r>
            <a:endParaRPr sz="3000"/>
          </a:p>
          <a:p>
            <a:pPr lvl="0" marL="776816" indent="-764116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dwell time (bounce rate, avg. time on site)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581049" y="4074023"/>
            <a:ext cx="6016800" cy="168300"/>
          </a:xfrm>
          <a:prstGeom prst="rect">
            <a:avLst/>
          </a:prstGeom>
          <a:solidFill>
            <a:srgbClr val="14517B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2" name="Shape 62"/>
          <p:cNvSpPr/>
          <p:nvPr/>
        </p:nvSpPr>
        <p:spPr>
          <a:xfrm>
            <a:off x="638800" y="2080666"/>
            <a:ext cx="42164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b="1" spc="-300" sz="4800">
                <a:solidFill>
                  <a:srgbClr val="14517B"/>
                </a:solidFill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300" sz="4800">
                <a:solidFill>
                  <a:srgbClr val="14517B"/>
                </a:solidFill>
              </a:rPr>
              <a:t>1.</a:t>
            </a:r>
          </a:p>
        </p:txBody>
      </p:sp>
      <p:sp>
        <p:nvSpPr>
          <p:cNvPr id="63" name="Shape 63"/>
          <p:cNvSpPr/>
          <p:nvPr>
            <p:ph type="title"/>
          </p:nvPr>
        </p:nvSpPr>
        <p:spPr>
          <a:xfrm>
            <a:off x="638799" y="2814091"/>
            <a:ext cx="3596006" cy="7315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indent="11557" defTabSz="832104">
              <a:defRPr b="0" sz="1800">
                <a:solidFill>
                  <a:srgbClr val="000000"/>
                </a:solidFill>
              </a:defRPr>
            </a:pPr>
            <a:r>
              <a:rPr b="1" spc="637" sz="4368">
                <a:solidFill>
                  <a:srgbClr val="FFFFFF"/>
                </a:solidFill>
              </a:rPr>
              <a:t>SEO</a:t>
            </a:r>
            <a:r>
              <a:rPr b="1" spc="-637" sz="4368">
                <a:solidFill>
                  <a:srgbClr val="FFFFFF"/>
                </a:solidFill>
              </a:rPr>
              <a:t> </a:t>
            </a:r>
            <a:r>
              <a:rPr b="1" spc="364" sz="4368">
                <a:solidFill>
                  <a:srgbClr val="FFFFFF"/>
                </a:solidFill>
              </a:rPr>
              <a:t>in </a:t>
            </a:r>
            <a:r>
              <a:rPr b="1" spc="273" sz="4368">
                <a:solidFill>
                  <a:srgbClr val="FFFFFF"/>
                </a:solidFill>
              </a:rPr>
              <a:t>2017</a:t>
            </a:r>
          </a:p>
        </p:txBody>
      </p:sp>
      <p:sp>
        <p:nvSpPr>
          <p:cNvPr id="64" name="Shape 64"/>
          <p:cNvSpPr/>
          <p:nvPr/>
        </p:nvSpPr>
        <p:spPr>
          <a:xfrm>
            <a:off x="554699" y="4729210"/>
            <a:ext cx="4191636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3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The evolution of “SEO”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678379" y="990600"/>
            <a:ext cx="7649844" cy="1607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399539" marR="5080" indent="-1387474">
              <a:lnSpc>
                <a:spcPct val="100699"/>
              </a:lnSpc>
            </a:pPr>
            <a:r>
              <a:rPr b="1" spc="540" sz="3600">
                <a:solidFill>
                  <a:srgbClr val="FFFFFF"/>
                </a:solidFill>
              </a:rPr>
              <a:t>How</a:t>
            </a:r>
            <a:r>
              <a:rPr b="1" spc="-30" sz="3600">
                <a:solidFill>
                  <a:srgbClr val="FFFFFF"/>
                </a:solidFill>
              </a:rPr>
              <a:t> </a:t>
            </a:r>
            <a:r>
              <a:rPr b="1" spc="450" sz="3600">
                <a:solidFill>
                  <a:srgbClr val="FFFFFF"/>
                </a:solidFill>
              </a:rPr>
              <a:t>do</a:t>
            </a:r>
            <a:r>
              <a:rPr b="1" spc="-30" sz="3600">
                <a:solidFill>
                  <a:srgbClr val="FFFFFF"/>
                </a:solidFill>
              </a:rPr>
              <a:t> </a:t>
            </a:r>
            <a:r>
              <a:rPr b="1" spc="405" sz="3600">
                <a:solidFill>
                  <a:srgbClr val="FFFFFF"/>
                </a:solidFill>
              </a:rPr>
              <a:t>you</a:t>
            </a:r>
            <a:r>
              <a:rPr b="1" spc="-30" sz="3600">
                <a:solidFill>
                  <a:srgbClr val="FFFFFF"/>
                </a:solidFill>
              </a:rPr>
              <a:t> </a:t>
            </a:r>
            <a:r>
              <a:rPr b="1" spc="355" sz="3600">
                <a:solidFill>
                  <a:srgbClr val="FFFFFF"/>
                </a:solidFill>
              </a:rPr>
              <a:t>craft</a:t>
            </a:r>
            <a:r>
              <a:rPr b="1" spc="-30" sz="3600">
                <a:solidFill>
                  <a:srgbClr val="FFFFFF"/>
                </a:solidFill>
              </a:rPr>
              <a:t> </a:t>
            </a:r>
            <a:r>
              <a:rPr b="1" spc="409" sz="3600">
                <a:solidFill>
                  <a:srgbClr val="FFFFFF"/>
                </a:solidFill>
              </a:rPr>
              <a:t>content</a:t>
            </a:r>
            <a:r>
              <a:rPr b="1" spc="-30" sz="3600">
                <a:solidFill>
                  <a:srgbClr val="FFFFFF"/>
                </a:solidFill>
              </a:rPr>
              <a:t> </a:t>
            </a:r>
            <a:r>
              <a:rPr b="1" spc="405" sz="3600">
                <a:solidFill>
                  <a:srgbClr val="FFFFFF"/>
                </a:solidFill>
              </a:rPr>
              <a:t>people  </a:t>
            </a:r>
            <a:r>
              <a:rPr b="1" spc="360" sz="3600">
                <a:solidFill>
                  <a:srgbClr val="FFFFFF"/>
                </a:solidFill>
              </a:rPr>
              <a:t>(aka </a:t>
            </a:r>
            <a:r>
              <a:rPr b="1" spc="270" sz="3600">
                <a:solidFill>
                  <a:srgbClr val="FFFFFF"/>
                </a:solidFill>
              </a:rPr>
              <a:t>“Google”)</a:t>
            </a:r>
            <a:r>
              <a:rPr b="1" spc="-450" sz="3600">
                <a:solidFill>
                  <a:srgbClr val="FFFFFF"/>
                </a:solidFill>
              </a:rPr>
              <a:t> </a:t>
            </a:r>
            <a:r>
              <a:rPr b="1" spc="390" sz="3600">
                <a:solidFill>
                  <a:srgbClr val="FFFFFF"/>
                </a:solidFill>
              </a:rPr>
              <a:t>want?</a:t>
            </a:r>
          </a:p>
        </p:txBody>
      </p:sp>
      <p:sp>
        <p:nvSpPr>
          <p:cNvPr id="190" name="Shape 190"/>
          <p:cNvSpPr/>
          <p:nvPr/>
        </p:nvSpPr>
        <p:spPr>
          <a:xfrm>
            <a:off x="662504" y="2766921"/>
            <a:ext cx="7681594" cy="2137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5080" indent="12700" algn="ctr">
              <a:lnSpc>
                <a:spcPct val="100299"/>
              </a:lnSpc>
            </a:pPr>
            <a:r>
              <a:rPr b="1" spc="634" sz="4800">
                <a:solidFill>
                  <a:srgbClr val="FFFFFF"/>
                </a:solidFill>
              </a:rPr>
              <a:t>By</a:t>
            </a:r>
            <a:r>
              <a:rPr b="1" spc="-40" sz="4800">
                <a:solidFill>
                  <a:srgbClr val="FFFFFF"/>
                </a:solidFill>
              </a:rPr>
              <a:t> </a:t>
            </a:r>
            <a:r>
              <a:rPr b="1" spc="605" sz="4800">
                <a:solidFill>
                  <a:srgbClr val="FFFFFF"/>
                </a:solidFill>
              </a:rPr>
              <a:t>copying</a:t>
            </a:r>
            <a:r>
              <a:rPr b="1" spc="-40" sz="4800">
                <a:solidFill>
                  <a:srgbClr val="FFFFFF"/>
                </a:solidFill>
              </a:rPr>
              <a:t> </a:t>
            </a:r>
            <a:r>
              <a:rPr b="1" spc="640" sz="4800">
                <a:solidFill>
                  <a:srgbClr val="FFFFFF"/>
                </a:solidFill>
              </a:rPr>
              <a:t>what</a:t>
            </a:r>
            <a:r>
              <a:rPr b="1" spc="-40" sz="4800">
                <a:solidFill>
                  <a:srgbClr val="FFFFFF"/>
                </a:solidFill>
              </a:rPr>
              <a:t> </a:t>
            </a:r>
            <a:r>
              <a:rPr b="1" spc="494" sz="4800">
                <a:solidFill>
                  <a:srgbClr val="FFFFFF"/>
                </a:solidFill>
              </a:rPr>
              <a:t>already  </a:t>
            </a:r>
            <a:r>
              <a:rPr b="1" spc="614" sz="4800">
                <a:solidFill>
                  <a:srgbClr val="FFFFFF"/>
                </a:solidFill>
              </a:rPr>
              <a:t>works</a:t>
            </a:r>
            <a:r>
              <a:rPr b="1" spc="-50" sz="4800">
                <a:solidFill>
                  <a:srgbClr val="FFFFFF"/>
                </a:solidFill>
              </a:rPr>
              <a:t> </a:t>
            </a:r>
            <a:r>
              <a:rPr b="1" spc="490" sz="4800">
                <a:solidFill>
                  <a:srgbClr val="FFFFFF"/>
                </a:solidFill>
              </a:rPr>
              <a:t>in</a:t>
            </a:r>
            <a:r>
              <a:rPr b="1" spc="-50" sz="4800">
                <a:solidFill>
                  <a:srgbClr val="FFFFFF"/>
                </a:solidFill>
              </a:rPr>
              <a:t> </a:t>
            </a:r>
            <a:r>
              <a:rPr b="1" spc="530" sz="4800">
                <a:solidFill>
                  <a:srgbClr val="FFFFFF"/>
                </a:solidFill>
              </a:rPr>
              <a:t>the</a:t>
            </a:r>
            <a:r>
              <a:rPr b="1" spc="-50" sz="4800">
                <a:solidFill>
                  <a:srgbClr val="FFFFFF"/>
                </a:solidFill>
              </a:rPr>
              <a:t> </a:t>
            </a:r>
            <a:r>
              <a:rPr b="1" spc="575" sz="4800">
                <a:solidFill>
                  <a:srgbClr val="FFFFFF"/>
                </a:solidFill>
              </a:rPr>
              <a:t>SERPs!</a:t>
            </a:r>
          </a:p>
        </p:txBody>
      </p:sp>
      <p:sp>
        <p:nvSpPr>
          <p:cNvPr id="191" name="Shape 191"/>
          <p:cNvSpPr/>
          <p:nvPr/>
        </p:nvSpPr>
        <p:spPr>
          <a:xfrm>
            <a:off x="2274769" y="4975485"/>
            <a:ext cx="4457066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12700" algn="ctr"/>
            <a:r>
              <a:rPr b="1" spc="469" sz="3600">
                <a:solidFill>
                  <a:srgbClr val="FFFFFF"/>
                </a:solidFill>
              </a:rPr>
              <a:t>and</a:t>
            </a:r>
            <a:r>
              <a:rPr b="1" spc="-34" sz="3600">
                <a:solidFill>
                  <a:srgbClr val="FFFFFF"/>
                </a:solidFill>
              </a:rPr>
              <a:t> </a:t>
            </a:r>
            <a:r>
              <a:rPr b="1" spc="525" sz="3600">
                <a:solidFill>
                  <a:srgbClr val="FFFFFF"/>
                </a:solidFill>
              </a:rPr>
              <a:t>make</a:t>
            </a:r>
            <a:r>
              <a:rPr b="1" spc="-34" sz="3600">
                <a:solidFill>
                  <a:srgbClr val="FFFFFF"/>
                </a:solidFill>
              </a:rPr>
              <a:t> </a:t>
            </a:r>
            <a:r>
              <a:rPr b="1" spc="279" sz="3600">
                <a:solidFill>
                  <a:srgbClr val="FFFFFF"/>
                </a:solidFill>
              </a:rPr>
              <a:t>it</a:t>
            </a:r>
            <a:r>
              <a:rPr b="1" spc="-34" sz="3600">
                <a:solidFill>
                  <a:srgbClr val="FFFFFF"/>
                </a:solidFill>
              </a:rPr>
              <a:t> </a:t>
            </a:r>
            <a:r>
              <a:rPr b="1" spc="295" sz="3600">
                <a:solidFill>
                  <a:srgbClr val="FFFFFF"/>
                </a:solidFill>
              </a:rPr>
              <a:t>better.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1022050" y="1057250"/>
            <a:ext cx="7099904" cy="58007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94" name="Shape 194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12700"/>
          </a:lstStyle>
          <a:p>
            <a:pPr lvl="0"/>
            <a:r>
              <a:t>SEARCHER INTENT: RELEVANCE</a:t>
            </a:r>
          </a:p>
        </p:txBody>
      </p:sp>
      <p:sp>
        <p:nvSpPr>
          <p:cNvPr id="195" name="Shape 195"/>
          <p:cNvSpPr/>
          <p:nvPr/>
        </p:nvSpPr>
        <p:spPr>
          <a:xfrm>
            <a:off x="4852349" y="6016923"/>
            <a:ext cx="1552800" cy="362400"/>
          </a:xfrm>
          <a:prstGeom prst="rect">
            <a:avLst/>
          </a:prstGeom>
          <a:ln w="38099">
            <a:solidFill>
              <a:srgbClr val="E1265A"/>
            </a:solidFill>
          </a:ln>
        </p:spPr>
        <p:txBody>
          <a:bodyPr lIns="0" tIns="0" rIns="0" bIns="0"/>
          <a:lstStyle/>
          <a:p>
            <a:pPr lvl="0"/>
          </a:p>
        </p:txBody>
      </p:sp>
    </p:spTree>
  </p:cSld>
  <p:clrMapOvr>
    <a:masterClrMapping/>
  </p:clrMapOvr>
  <p:transition spd="med" advClick="1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406400" y="5652596"/>
            <a:ext cx="7061200" cy="1070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5080" indent="12700">
              <a:lnSpc>
                <a:spcPct val="100699"/>
              </a:lnSpc>
            </a:pPr>
            <a:r>
              <a:rPr sz="3600">
                <a:solidFill>
                  <a:srgbClr val="4F81BD"/>
                </a:solidFill>
              </a:rPr>
              <a:t>Google the keywords you want to  rank and </a:t>
            </a:r>
            <a:r>
              <a:rPr b="1" sz="3600">
                <a:solidFill>
                  <a:srgbClr val="4F81BD"/>
                </a:solidFill>
              </a:rPr>
              <a:t>classify content type</a:t>
            </a:r>
            <a:r>
              <a:rPr sz="3600">
                <a:solidFill>
                  <a:srgbClr val="4F81BD"/>
                </a:solidFill>
              </a:rPr>
              <a:t>.</a:t>
            </a:r>
          </a:p>
        </p:txBody>
      </p:sp>
      <p:sp>
        <p:nvSpPr>
          <p:cNvPr id="198" name="Shape 198"/>
          <p:cNvSpPr/>
          <p:nvPr/>
        </p:nvSpPr>
        <p:spPr>
          <a:xfrm>
            <a:off x="1569874" y="917574"/>
            <a:ext cx="6148401" cy="472395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99" name="Shape 199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HOW: Content Relevance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406399" y="5656436"/>
            <a:ext cx="768223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12700"/>
            <a:r>
              <a:rPr sz="3600">
                <a:solidFill>
                  <a:srgbClr val="4F81BD"/>
                </a:solidFill>
              </a:rPr>
              <a:t>Google is using </a:t>
            </a:r>
            <a:r>
              <a:rPr b="1" sz="3600">
                <a:solidFill>
                  <a:srgbClr val="4F81BD"/>
                </a:solidFill>
              </a:rPr>
              <a:t>keyword</a:t>
            </a:r>
            <a:endParaRPr sz="3600">
              <a:solidFill>
                <a:srgbClr val="4F81BD"/>
              </a:solidFill>
            </a:endParaRPr>
          </a:p>
          <a:p>
            <a:pPr lvl="0" indent="12700"/>
            <a:r>
              <a:rPr b="1" sz="3600">
                <a:solidFill>
                  <a:srgbClr val="4F81BD"/>
                </a:solidFill>
              </a:rPr>
              <a:t>co-occurrence </a:t>
            </a:r>
            <a:r>
              <a:rPr sz="3600">
                <a:solidFill>
                  <a:srgbClr val="4F81BD"/>
                </a:solidFill>
              </a:rPr>
              <a:t>to “grade” content.</a:t>
            </a:r>
          </a:p>
        </p:txBody>
      </p:sp>
      <p:sp>
        <p:nvSpPr>
          <p:cNvPr id="202" name="Shape 202"/>
          <p:cNvSpPr/>
          <p:nvPr/>
        </p:nvSpPr>
        <p:spPr>
          <a:xfrm>
            <a:off x="150524" y="1076474"/>
            <a:ext cx="8842951" cy="45526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03" name="Shape 203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SEARCHER INTENT: Comprehensive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406400" y="5652596"/>
            <a:ext cx="7776844" cy="1070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5080" indent="12700">
              <a:lnSpc>
                <a:spcPct val="100699"/>
              </a:lnSpc>
            </a:pPr>
            <a:r>
              <a:rPr sz="3600">
                <a:solidFill>
                  <a:srgbClr val="4F81BD"/>
                </a:solidFill>
              </a:rPr>
              <a:t>Comprehensive content </a:t>
            </a:r>
            <a:r>
              <a:rPr b="1" sz="3600">
                <a:solidFill>
                  <a:srgbClr val="4F81BD"/>
                </a:solidFill>
              </a:rPr>
              <a:t>generally  ranks better </a:t>
            </a:r>
            <a:r>
              <a:rPr sz="3600">
                <a:solidFill>
                  <a:srgbClr val="4F81BD"/>
                </a:solidFill>
              </a:rPr>
              <a:t>than other content.*</a:t>
            </a:r>
          </a:p>
        </p:txBody>
      </p:sp>
      <p:sp>
        <p:nvSpPr>
          <p:cNvPr id="206" name="Shape 206"/>
          <p:cNvSpPr/>
          <p:nvPr/>
        </p:nvSpPr>
        <p:spPr>
          <a:xfrm>
            <a:off x="1345648" y="1126986"/>
            <a:ext cx="6452701" cy="43922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07" name="Shape 207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SEARCHER INTENT: Comprehensive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310923" y="5334000"/>
            <a:ext cx="8228967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12700"/>
            <a:r>
              <a:rPr sz="3600">
                <a:solidFill>
                  <a:srgbClr val="4F81BD"/>
                </a:solidFill>
              </a:rPr>
              <a:t>Look at the ranking content and</a:t>
            </a:r>
            <a:endParaRPr sz="3600">
              <a:solidFill>
                <a:srgbClr val="4F81BD"/>
              </a:solidFill>
            </a:endParaRPr>
          </a:p>
          <a:p>
            <a:pPr lvl="0" indent="12700"/>
            <a:r>
              <a:rPr b="1" sz="3600">
                <a:solidFill>
                  <a:srgbClr val="4F81BD"/>
                </a:solidFill>
              </a:rPr>
              <a:t>generate a list of keywords / topics.</a:t>
            </a:r>
          </a:p>
        </p:txBody>
      </p:sp>
      <p:sp>
        <p:nvSpPr>
          <p:cNvPr id="210" name="Shape 210"/>
          <p:cNvSpPr/>
          <p:nvPr/>
        </p:nvSpPr>
        <p:spPr>
          <a:xfrm>
            <a:off x="-1" y="1815962"/>
            <a:ext cx="9144001" cy="322608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11" name="Shape 211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HOW: Content Comprehensive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406400" y="5652596"/>
            <a:ext cx="7810500" cy="1070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5080" indent="12700">
              <a:lnSpc>
                <a:spcPct val="100699"/>
              </a:lnSpc>
            </a:pPr>
            <a:r>
              <a:rPr b="1" sz="3600">
                <a:solidFill>
                  <a:srgbClr val="4F81BD"/>
                </a:solidFill>
              </a:rPr>
              <a:t>Staying on your site longer </a:t>
            </a:r>
            <a:r>
              <a:rPr sz="3600">
                <a:solidFill>
                  <a:srgbClr val="4F81BD"/>
                </a:solidFill>
              </a:rPr>
              <a:t>before  backing to SERPs is good.</a:t>
            </a:r>
          </a:p>
        </p:txBody>
      </p:sp>
      <p:sp>
        <p:nvSpPr>
          <p:cNvPr id="214" name="Shape 214"/>
          <p:cNvSpPr/>
          <p:nvPr/>
        </p:nvSpPr>
        <p:spPr>
          <a:xfrm>
            <a:off x="2366674" y="1650025"/>
            <a:ext cx="4410650" cy="355792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15" name="Shape 215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User Engagement Metrics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3505198" y="-3505206"/>
            <a:ext cx="2133602" cy="9144002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/>
        </p:nvSpPr>
        <p:spPr>
          <a:xfrm>
            <a:off x="-1" y="1490899"/>
            <a:ext cx="412801" cy="34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19" name="Shape 219"/>
          <p:cNvSpPr/>
          <p:nvPr>
            <p:ph type="title"/>
          </p:nvPr>
        </p:nvSpPr>
        <p:spPr>
          <a:xfrm>
            <a:off x="530225" y="1369563"/>
            <a:ext cx="7000875" cy="58483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indent="12319" defTabSz="886968">
              <a:defRPr b="0" sz="1800">
                <a:solidFill>
                  <a:srgbClr val="000000"/>
                </a:solidFill>
              </a:defRPr>
            </a:pPr>
            <a:r>
              <a:rPr b="1" spc="485" sz="3492">
                <a:solidFill>
                  <a:srgbClr val="FFFFFF"/>
                </a:solidFill>
              </a:rPr>
              <a:t>USER</a:t>
            </a:r>
            <a:r>
              <a:rPr b="1" spc="-97" sz="3492">
                <a:solidFill>
                  <a:srgbClr val="FFFFFF"/>
                </a:solidFill>
              </a:rPr>
              <a:t> </a:t>
            </a:r>
            <a:r>
              <a:rPr b="1" spc="388" sz="3492">
                <a:solidFill>
                  <a:srgbClr val="FFFFFF"/>
                </a:solidFill>
              </a:rPr>
              <a:t>ENGAGEMENT</a:t>
            </a:r>
            <a:r>
              <a:rPr b="1" spc="-97" sz="3492">
                <a:solidFill>
                  <a:srgbClr val="FFFFFF"/>
                </a:solidFill>
              </a:rPr>
              <a:t> </a:t>
            </a:r>
            <a:r>
              <a:rPr b="1" spc="388" sz="3492">
                <a:solidFill>
                  <a:srgbClr val="FFFFFF"/>
                </a:solidFill>
              </a:rPr>
              <a:t>METRICS</a:t>
            </a:r>
          </a:p>
        </p:txBody>
      </p:sp>
      <p:sp>
        <p:nvSpPr>
          <p:cNvPr id="220" name="Shape 220"/>
          <p:cNvSpPr/>
          <p:nvPr/>
        </p:nvSpPr>
        <p:spPr>
          <a:xfrm>
            <a:off x="633447" y="2654410"/>
            <a:ext cx="7672353" cy="378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707390" indent="13970"/>
            <a:r>
              <a:rPr b="1" sz="3000">
                <a:solidFill>
                  <a:srgbClr val="FFFFFF"/>
                </a:solidFill>
              </a:rPr>
              <a:t>Ways to increase user engagement </a:t>
            </a:r>
            <a:r>
              <a:rPr b="1" sz="3000">
                <a:solidFill>
                  <a:srgbClr val="FFFFFF"/>
                </a:solidFill>
              </a:rPr>
              <a:t>m</a:t>
            </a:r>
            <a:r>
              <a:rPr b="1" sz="3000">
                <a:solidFill>
                  <a:srgbClr val="FFFFFF"/>
                </a:solidFill>
              </a:rPr>
              <a:t>etrics:</a:t>
            </a:r>
            <a:endParaRPr sz="3000">
              <a:solidFill>
                <a:srgbClr val="FFFFFF"/>
              </a:solidFill>
            </a:endParaRPr>
          </a:p>
          <a:p>
            <a:pPr lvl="0" marL="776816" indent="-764116">
              <a:spcBef>
                <a:spcPts val="600"/>
              </a:spcBef>
              <a:buClr>
                <a:srgbClr val="FFC800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relevant content </a:t>
            </a:r>
            <a:r>
              <a:rPr b="1" sz="3000">
                <a:solidFill>
                  <a:srgbClr val="FFFFFF"/>
                </a:solidFill>
              </a:rPr>
              <a:t>DEPENDS ON QUERY</a:t>
            </a:r>
            <a:endParaRPr sz="3000">
              <a:solidFill>
                <a:srgbClr val="FFFFFF"/>
              </a:solidFill>
            </a:endParaRPr>
          </a:p>
          <a:p>
            <a:pPr lvl="0" marL="775969" indent="-762000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sz="3000">
                <a:solidFill>
                  <a:srgbClr val="FFFFFF"/>
                </a:solidFill>
              </a:rPr>
              <a:t>For example:</a:t>
            </a:r>
            <a:endParaRPr sz="3000">
              <a:solidFill>
                <a:srgbClr val="FFFFFF"/>
              </a:solidFill>
            </a:endParaRPr>
          </a:p>
          <a:p>
            <a:pPr lvl="0" marL="776816" indent="-764116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user generated content and photos</a:t>
            </a:r>
            <a:endParaRPr sz="3000">
              <a:solidFill>
                <a:srgbClr val="FFFFFF"/>
              </a:solidFill>
            </a:endParaRPr>
          </a:p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well formatted / readable text</a:t>
            </a:r>
            <a:endParaRPr sz="3000">
              <a:solidFill>
                <a:srgbClr val="FFFFFF"/>
              </a:solidFill>
            </a:endParaRPr>
          </a:p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hero images</a:t>
            </a:r>
            <a:endParaRPr sz="3000">
              <a:solidFill>
                <a:srgbClr val="FFFFFF"/>
              </a:solidFill>
            </a:endParaRPr>
          </a:p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videos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E45A5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xfrm>
            <a:off x="3687572" y="2133600"/>
            <a:ext cx="1769112" cy="73152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11684" defTabSz="841247">
              <a:defRPr spc="643" sz="4416"/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643" sz="4416">
                <a:solidFill>
                  <a:srgbClr val="FFFFFF"/>
                </a:solidFill>
              </a:rPr>
              <a:t>COPY</a:t>
            </a:r>
          </a:p>
        </p:txBody>
      </p:sp>
      <p:sp>
        <p:nvSpPr>
          <p:cNvPr id="223" name="Shape 223"/>
          <p:cNvSpPr/>
          <p:nvPr/>
        </p:nvSpPr>
        <p:spPr>
          <a:xfrm>
            <a:off x="458893" y="2869281"/>
            <a:ext cx="8226426" cy="2678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539239" marR="11429" indent="-1520189">
              <a:lnSpc>
                <a:spcPct val="100699"/>
              </a:lnSpc>
            </a:pPr>
            <a:r>
              <a:rPr spc="350" sz="3600">
                <a:solidFill>
                  <a:srgbClr val="FFFFFF"/>
                </a:solidFill>
              </a:rPr>
              <a:t>the</a:t>
            </a:r>
            <a:r>
              <a:rPr spc="120" sz="3600">
                <a:solidFill>
                  <a:srgbClr val="FFFFFF"/>
                </a:solidFill>
              </a:rPr>
              <a:t> </a:t>
            </a:r>
            <a:r>
              <a:rPr spc="310" sz="3600">
                <a:solidFill>
                  <a:srgbClr val="FFFFFF"/>
                </a:solidFill>
              </a:rPr>
              <a:t>types</a:t>
            </a:r>
            <a:r>
              <a:rPr spc="120" sz="3600">
                <a:solidFill>
                  <a:srgbClr val="FFFFFF"/>
                </a:solidFill>
              </a:rPr>
              <a:t> </a:t>
            </a:r>
            <a:r>
              <a:rPr spc="229" sz="3600">
                <a:solidFill>
                  <a:srgbClr val="FFFFFF"/>
                </a:solidFill>
              </a:rPr>
              <a:t>of</a:t>
            </a:r>
            <a:r>
              <a:rPr spc="120" sz="3600">
                <a:solidFill>
                  <a:srgbClr val="FFFFFF"/>
                </a:solidFill>
              </a:rPr>
              <a:t> </a:t>
            </a:r>
            <a:r>
              <a:rPr spc="365" sz="3600">
                <a:solidFill>
                  <a:srgbClr val="FFFFFF"/>
                </a:solidFill>
              </a:rPr>
              <a:t>content</a:t>
            </a:r>
            <a:r>
              <a:rPr spc="120" sz="3600">
                <a:solidFill>
                  <a:srgbClr val="FFFFFF"/>
                </a:solidFill>
              </a:rPr>
              <a:t> </a:t>
            </a:r>
            <a:r>
              <a:rPr spc="325" sz="3600">
                <a:solidFill>
                  <a:srgbClr val="FFFFFF"/>
                </a:solidFill>
              </a:rPr>
              <a:t>that</a:t>
            </a:r>
            <a:r>
              <a:rPr spc="120" sz="3600">
                <a:solidFill>
                  <a:srgbClr val="FFFFFF"/>
                </a:solidFill>
              </a:rPr>
              <a:t> </a:t>
            </a:r>
            <a:r>
              <a:rPr spc="270" sz="3600">
                <a:solidFill>
                  <a:srgbClr val="FFFFFF"/>
                </a:solidFill>
              </a:rPr>
              <a:t>are</a:t>
            </a:r>
            <a:r>
              <a:rPr spc="120" sz="3600">
                <a:solidFill>
                  <a:srgbClr val="FFFFFF"/>
                </a:solidFill>
              </a:rPr>
              <a:t> </a:t>
            </a:r>
            <a:r>
              <a:rPr spc="305" sz="3600">
                <a:solidFill>
                  <a:srgbClr val="FFFFFF"/>
                </a:solidFill>
              </a:rPr>
              <a:t>already  </a:t>
            </a:r>
            <a:r>
              <a:rPr spc="390" sz="3600">
                <a:solidFill>
                  <a:srgbClr val="FFFFFF"/>
                </a:solidFill>
              </a:rPr>
              <a:t>working </a:t>
            </a:r>
            <a:r>
              <a:rPr spc="320" sz="3600">
                <a:solidFill>
                  <a:srgbClr val="FFFFFF"/>
                </a:solidFill>
              </a:rPr>
              <a:t>in </a:t>
            </a:r>
            <a:r>
              <a:rPr spc="370" sz="3600">
                <a:solidFill>
                  <a:srgbClr val="FFFFFF"/>
                </a:solidFill>
              </a:rPr>
              <a:t>Google</a:t>
            </a:r>
            <a:r>
              <a:rPr spc="-400" sz="3600">
                <a:solidFill>
                  <a:srgbClr val="FFFFFF"/>
                </a:solidFill>
              </a:rPr>
              <a:t> </a:t>
            </a:r>
            <a:r>
              <a:rPr spc="464" sz="3600">
                <a:solidFill>
                  <a:srgbClr val="FFFFFF"/>
                </a:solidFill>
              </a:rPr>
              <a:t>and</a:t>
            </a:r>
            <a:endParaRPr sz="3600">
              <a:solidFill>
                <a:srgbClr val="FFFFFF"/>
              </a:solidFill>
            </a:endParaRPr>
          </a:p>
          <a:p>
            <a:pPr lvl="0" indent="12700"/>
            <a:r>
              <a:rPr b="1" spc="555" sz="3600">
                <a:solidFill>
                  <a:srgbClr val="FFFFFF"/>
                </a:solidFill>
              </a:rPr>
              <a:t>MAKE</a:t>
            </a:r>
            <a:r>
              <a:rPr b="1" spc="-20" sz="3600">
                <a:solidFill>
                  <a:srgbClr val="FFFFFF"/>
                </a:solidFill>
              </a:rPr>
              <a:t> </a:t>
            </a:r>
            <a:r>
              <a:rPr b="1" spc="490" sz="3600">
                <a:solidFill>
                  <a:srgbClr val="FFFFFF"/>
                </a:solidFill>
              </a:rPr>
              <a:t>YOUR</a:t>
            </a:r>
            <a:r>
              <a:rPr b="1" spc="-20" sz="3600">
                <a:solidFill>
                  <a:srgbClr val="FFFFFF"/>
                </a:solidFill>
              </a:rPr>
              <a:t> </a:t>
            </a:r>
            <a:r>
              <a:rPr b="1" spc="494" sz="3600">
                <a:solidFill>
                  <a:srgbClr val="FFFFFF"/>
                </a:solidFill>
              </a:rPr>
              <a:t>CONTENT</a:t>
            </a:r>
            <a:r>
              <a:rPr b="1" spc="-20" sz="3600">
                <a:solidFill>
                  <a:srgbClr val="FFFFFF"/>
                </a:solidFill>
              </a:rPr>
              <a:t> </a:t>
            </a:r>
            <a:r>
              <a:rPr b="1" spc="290" sz="3600">
                <a:solidFill>
                  <a:srgbClr val="FFFFFF"/>
                </a:solidFill>
              </a:rPr>
              <a:t>10x</a:t>
            </a:r>
            <a:r>
              <a:rPr b="1" spc="-20" sz="3600">
                <a:solidFill>
                  <a:srgbClr val="FFFFFF"/>
                </a:solidFill>
              </a:rPr>
              <a:t> </a:t>
            </a:r>
            <a:r>
              <a:rPr b="1" spc="464" sz="3600">
                <a:solidFill>
                  <a:srgbClr val="FFFFFF"/>
                </a:solidFill>
              </a:rPr>
              <a:t>BETTER.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581049" y="4074023"/>
            <a:ext cx="6016800" cy="168300"/>
          </a:xfrm>
          <a:prstGeom prst="rect">
            <a:avLst/>
          </a:prstGeom>
          <a:solidFill>
            <a:srgbClr val="14517B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26" name="Shape 226"/>
          <p:cNvSpPr/>
          <p:nvPr/>
        </p:nvSpPr>
        <p:spPr>
          <a:xfrm>
            <a:off x="638800" y="613816"/>
            <a:ext cx="55880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b="1" spc="240" sz="4800">
                <a:solidFill>
                  <a:srgbClr val="14517B"/>
                </a:solidFill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240" sz="4800">
                <a:solidFill>
                  <a:srgbClr val="14517B"/>
                </a:solidFill>
              </a:rPr>
              <a:t>6.</a:t>
            </a:r>
          </a:p>
        </p:txBody>
      </p:sp>
      <p:sp>
        <p:nvSpPr>
          <p:cNvPr id="227" name="Shape 227"/>
          <p:cNvSpPr/>
          <p:nvPr>
            <p:ph type="title"/>
          </p:nvPr>
        </p:nvSpPr>
        <p:spPr>
          <a:xfrm>
            <a:off x="638800" y="1369592"/>
            <a:ext cx="4660901" cy="220091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R="4673" indent="11684" defTabSz="841247">
              <a:lnSpc>
                <a:spcPts val="5200"/>
              </a:lnSpc>
              <a:defRPr b="0" sz="1800">
                <a:solidFill>
                  <a:srgbClr val="000000"/>
                </a:solidFill>
              </a:defRPr>
            </a:pPr>
            <a:r>
              <a:rPr b="1" spc="460" sz="4416">
                <a:solidFill>
                  <a:srgbClr val="FFFFFF"/>
                </a:solidFill>
              </a:rPr>
              <a:t>Top </a:t>
            </a:r>
            <a:r>
              <a:rPr b="1" spc="368" sz="4416">
                <a:solidFill>
                  <a:srgbClr val="FFFFFF"/>
                </a:solidFill>
              </a:rPr>
              <a:t>on-site  </a:t>
            </a:r>
            <a:r>
              <a:rPr b="1" spc="460" sz="4416">
                <a:solidFill>
                  <a:srgbClr val="FFFFFF"/>
                </a:solidFill>
              </a:rPr>
              <a:t>technical  considerations</a:t>
            </a:r>
          </a:p>
        </p:txBody>
      </p:sp>
      <p:sp>
        <p:nvSpPr>
          <p:cNvPr id="228" name="Shape 228"/>
          <p:cNvSpPr/>
          <p:nvPr/>
        </p:nvSpPr>
        <p:spPr>
          <a:xfrm>
            <a:off x="554699" y="4729210"/>
            <a:ext cx="6303302" cy="133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R="5080" indent="12700">
              <a:defRPr sz="3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Technical SEO is becoming less  relevant, but here’s what to  watch out for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5672678" y="4114800"/>
            <a:ext cx="2988902" cy="1766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7789" y="0"/>
                </a:lnTo>
                <a:lnTo>
                  <a:pt x="21600" y="10800"/>
                </a:lnTo>
                <a:lnTo>
                  <a:pt x="17789" y="21600"/>
                </a:lnTo>
                <a:lnTo>
                  <a:pt x="0" y="21600"/>
                </a:lnTo>
                <a:lnTo>
                  <a:pt x="3811" y="10800"/>
                </a:lnTo>
                <a:lnTo>
                  <a:pt x="0" y="0"/>
                </a:lnTo>
                <a:close/>
              </a:path>
            </a:pathLst>
          </a:custGeom>
          <a:solidFill>
            <a:srgbClr val="E45A58"/>
          </a:solidFill>
          <a:ln w="19049">
            <a:solidFill>
              <a:srgbClr val="FFFFFF"/>
            </a:solidFill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7" name="Shape 67"/>
          <p:cNvSpPr/>
          <p:nvPr/>
        </p:nvSpPr>
        <p:spPr>
          <a:xfrm>
            <a:off x="6310138" y="4379024"/>
            <a:ext cx="2094559" cy="1607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542290"/>
            <a:r>
              <a:rPr b="1">
                <a:solidFill>
                  <a:srgbClr val="FFFFFF"/>
                </a:solidFill>
              </a:rPr>
              <a:t>2017</a:t>
            </a:r>
            <a:endParaRPr>
              <a:solidFill>
                <a:srgbClr val="FFFFFF"/>
              </a:solidFill>
            </a:endParaRPr>
          </a:p>
          <a:p>
            <a:pPr lvl="0" marL="379095" marR="41275" indent="-366395">
              <a:lnSpc>
                <a:spcPct val="100699"/>
              </a:lnSpc>
              <a:buClr>
                <a:srgbClr val="FFFFFF"/>
              </a:buClr>
              <a:buSzPct val="100000"/>
              <a:buFont typeface="Arial"/>
              <a:buChar char="•"/>
              <a:tabLst>
                <a:tab pos="368300" algn="l"/>
                <a:tab pos="368300" algn="l"/>
              </a:tabLst>
            </a:pPr>
            <a:r>
              <a:rPr>
                <a:solidFill>
                  <a:srgbClr val="FFFFFF"/>
                </a:solidFill>
              </a:rPr>
              <a:t>“quality” content</a:t>
            </a:r>
            <a:endParaRPr>
              <a:solidFill>
                <a:srgbClr val="FFFFFF"/>
              </a:solidFill>
            </a:endParaRPr>
          </a:p>
          <a:p>
            <a:pPr lvl="0" marL="379095" marR="5080" indent="-366395">
              <a:lnSpc>
                <a:spcPct val="100699"/>
              </a:lnSpc>
              <a:buClr>
                <a:srgbClr val="FFFFFF"/>
              </a:buClr>
              <a:buSzPct val="100000"/>
              <a:buFont typeface="Arial"/>
              <a:buChar char="•"/>
              <a:tabLst>
                <a:tab pos="368300" algn="l"/>
                <a:tab pos="368300" algn="l"/>
              </a:tabLst>
            </a:pPr>
            <a:r>
              <a:rPr>
                <a:solidFill>
                  <a:srgbClr val="FFFFFF"/>
                </a:solidFill>
              </a:rPr>
              <a:t>machine learning</a:t>
            </a:r>
            <a:endParaRPr>
              <a:solidFill>
                <a:srgbClr val="FFFFFF"/>
              </a:solidFill>
            </a:endParaRPr>
          </a:p>
          <a:p>
            <a:pPr lvl="0" marL="379095" indent="-366395">
              <a:buClr>
                <a:srgbClr val="FFFFFF"/>
              </a:buClr>
              <a:buSzPct val="100000"/>
              <a:buFont typeface="Arial"/>
              <a:buChar char="•"/>
              <a:tabLst>
                <a:tab pos="368300" algn="l"/>
                <a:tab pos="368300" algn="l"/>
              </a:tabLst>
            </a:pPr>
            <a:r>
              <a:rPr>
                <a:solidFill>
                  <a:srgbClr val="FFFFFF"/>
                </a:solidFill>
              </a:rPr>
              <a:t>links?</a:t>
            </a:r>
          </a:p>
        </p:txBody>
      </p:sp>
      <p:sp>
        <p:nvSpPr>
          <p:cNvPr id="68" name="Shape 68"/>
          <p:cNvSpPr/>
          <p:nvPr>
            <p:ph type="title"/>
          </p:nvPr>
        </p:nvSpPr>
        <p:spPr>
          <a:xfrm>
            <a:off x="2122646" y="921622"/>
            <a:ext cx="4899026" cy="55399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indent="11811" defTabSz="850391">
              <a:defRPr b="0" sz="1800">
                <a:solidFill>
                  <a:srgbClr val="000000"/>
                </a:solidFill>
              </a:defRPr>
            </a:pPr>
            <a:r>
              <a:rPr b="1" spc="372" sz="3348">
                <a:solidFill>
                  <a:srgbClr val="739BCE"/>
                </a:solidFill>
              </a:rPr>
              <a:t>The</a:t>
            </a:r>
            <a:r>
              <a:rPr b="1" spc="-93" sz="3348">
                <a:solidFill>
                  <a:srgbClr val="739BCE"/>
                </a:solidFill>
              </a:rPr>
              <a:t> </a:t>
            </a:r>
            <a:r>
              <a:rPr b="1" spc="279" sz="3348">
                <a:solidFill>
                  <a:srgbClr val="739BCE"/>
                </a:solidFill>
              </a:rPr>
              <a:t>Evolution</a:t>
            </a:r>
            <a:r>
              <a:rPr b="1" spc="-93" sz="3348">
                <a:solidFill>
                  <a:srgbClr val="739BCE"/>
                </a:solidFill>
              </a:rPr>
              <a:t> </a:t>
            </a:r>
            <a:r>
              <a:rPr b="1" spc="279" sz="3348">
                <a:solidFill>
                  <a:srgbClr val="739BCE"/>
                </a:solidFill>
              </a:rPr>
              <a:t>of</a:t>
            </a:r>
            <a:r>
              <a:rPr b="1" spc="-93" sz="3348">
                <a:solidFill>
                  <a:srgbClr val="739BCE"/>
                </a:solidFill>
              </a:rPr>
              <a:t> </a:t>
            </a:r>
            <a:r>
              <a:rPr b="1" spc="465" sz="3348">
                <a:solidFill>
                  <a:srgbClr val="739BCE"/>
                </a:solidFill>
              </a:rPr>
              <a:t>SEO</a:t>
            </a:r>
          </a:p>
        </p:txBody>
      </p:sp>
      <p:sp>
        <p:nvSpPr>
          <p:cNvPr id="69" name="Shape 69"/>
          <p:cNvSpPr/>
          <p:nvPr/>
        </p:nvSpPr>
        <p:spPr>
          <a:xfrm>
            <a:off x="3073230" y="4114800"/>
            <a:ext cx="2988900" cy="1766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7789" y="0"/>
                </a:lnTo>
                <a:lnTo>
                  <a:pt x="21600" y="10800"/>
                </a:lnTo>
                <a:lnTo>
                  <a:pt x="17789" y="21600"/>
                </a:lnTo>
                <a:lnTo>
                  <a:pt x="0" y="21600"/>
                </a:lnTo>
                <a:lnTo>
                  <a:pt x="3811" y="10800"/>
                </a:lnTo>
                <a:lnTo>
                  <a:pt x="0" y="0"/>
                </a:lnTo>
                <a:close/>
              </a:path>
            </a:pathLst>
          </a:custGeom>
          <a:solidFill>
            <a:srgbClr val="739BCE"/>
          </a:solidFill>
          <a:ln w="19049">
            <a:solidFill>
              <a:srgbClr val="FFFFFF"/>
            </a:solidFill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0" name="Shape 70"/>
          <p:cNvSpPr/>
          <p:nvPr/>
        </p:nvSpPr>
        <p:spPr>
          <a:xfrm>
            <a:off x="3764191" y="4379024"/>
            <a:ext cx="1798409" cy="133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828039" indent="-285750">
              <a:buClr>
                <a:srgbClr val="FFFFFF"/>
              </a:buClr>
              <a:buSzPct val="100000"/>
              <a:buFont typeface="Arial"/>
              <a:buChar char="•"/>
            </a:pPr>
            <a:r>
              <a:rPr b="1">
                <a:solidFill>
                  <a:srgbClr val="FFFFFF"/>
                </a:solidFill>
              </a:rPr>
              <a:t>2010</a:t>
            </a:r>
            <a:endParaRPr>
              <a:solidFill>
                <a:srgbClr val="FFFFFF"/>
              </a:solidFill>
            </a:endParaRPr>
          </a:p>
          <a:p>
            <a:pPr lvl="0" marL="379095" marR="52705" indent="-366395">
              <a:lnSpc>
                <a:spcPct val="100699"/>
              </a:lnSpc>
              <a:buClr>
                <a:srgbClr val="FFFFFF"/>
              </a:buClr>
              <a:buSzPct val="100000"/>
              <a:buFont typeface="Arial"/>
              <a:buChar char="•"/>
              <a:tabLst>
                <a:tab pos="368300" algn="l"/>
                <a:tab pos="368300" algn="l"/>
              </a:tabLst>
            </a:pPr>
            <a:r>
              <a:rPr>
                <a:solidFill>
                  <a:srgbClr val="FFFFFF"/>
                </a:solidFill>
              </a:rPr>
              <a:t>link  authority</a:t>
            </a:r>
            <a:endParaRPr>
              <a:solidFill>
                <a:srgbClr val="FFFFFF"/>
              </a:solidFill>
            </a:endParaRPr>
          </a:p>
          <a:p>
            <a:pPr lvl="0" marL="379095" indent="-366395">
              <a:buClr>
                <a:srgbClr val="FFFFFF"/>
              </a:buClr>
              <a:buSzPct val="100000"/>
              <a:buFont typeface="Arial"/>
              <a:buChar char="•"/>
              <a:tabLst>
                <a:tab pos="368300" algn="l"/>
                <a:tab pos="368300" algn="l"/>
              </a:tabLst>
            </a:pPr>
            <a:r>
              <a:rPr>
                <a:solidFill>
                  <a:srgbClr val="FFFFFF"/>
                </a:solidFill>
              </a:rPr>
              <a:t>link trust</a:t>
            </a:r>
            <a:endParaRPr>
              <a:solidFill>
                <a:srgbClr val="FFFFFF"/>
              </a:solidFill>
            </a:endParaRPr>
          </a:p>
          <a:p>
            <a:pPr lvl="0" marL="379095" indent="-366395">
              <a:buClr>
                <a:srgbClr val="FFFFFF"/>
              </a:buClr>
              <a:buSzPct val="100000"/>
              <a:buFont typeface="Arial"/>
              <a:buChar char="•"/>
              <a:tabLst>
                <a:tab pos="368300" algn="l"/>
                <a:tab pos="368300" algn="l"/>
              </a:tabLst>
            </a:pPr>
            <a:r>
              <a:rPr>
                <a:solidFill>
                  <a:srgbClr val="FFFFFF"/>
                </a:solidFill>
              </a:rPr>
              <a:t>keywords</a:t>
            </a:r>
          </a:p>
        </p:txBody>
      </p:sp>
      <p:sp>
        <p:nvSpPr>
          <p:cNvPr id="71" name="Shape 71"/>
          <p:cNvSpPr/>
          <p:nvPr/>
        </p:nvSpPr>
        <p:spPr>
          <a:xfrm>
            <a:off x="482430" y="4114800"/>
            <a:ext cx="2988899" cy="1766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7789" y="0"/>
                </a:lnTo>
                <a:lnTo>
                  <a:pt x="21600" y="10800"/>
                </a:lnTo>
                <a:lnTo>
                  <a:pt x="17789" y="21600"/>
                </a:lnTo>
                <a:lnTo>
                  <a:pt x="0" y="21600"/>
                </a:lnTo>
                <a:lnTo>
                  <a:pt x="3811" y="10800"/>
                </a:lnTo>
                <a:lnTo>
                  <a:pt x="0" y="0"/>
                </a:lnTo>
                <a:close/>
              </a:path>
            </a:pathLst>
          </a:custGeom>
          <a:solidFill>
            <a:srgbClr val="739BCE"/>
          </a:solidFill>
          <a:ln w="19049">
            <a:solidFill>
              <a:srgbClr val="FFFFFF"/>
            </a:solidFill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2" name="Shape 72"/>
          <p:cNvSpPr/>
          <p:nvPr/>
        </p:nvSpPr>
        <p:spPr>
          <a:xfrm>
            <a:off x="1173393" y="4379024"/>
            <a:ext cx="2027008" cy="1335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b="1">
                <a:solidFill>
                  <a:srgbClr val="FFFFFF"/>
                </a:solidFill>
              </a:rPr>
              <a:t>2000</a:t>
            </a:r>
            <a:endParaRPr>
              <a:solidFill>
                <a:srgbClr val="FFFFFF"/>
              </a:solidFill>
            </a:endParaRPr>
          </a:p>
          <a:p>
            <a:pPr lvl="0" marL="377825" indent="-365125">
              <a:buClr>
                <a:srgbClr val="FFFFFF"/>
              </a:buClr>
              <a:buSzPct val="100000"/>
              <a:buFont typeface="Arial"/>
              <a:buChar char="•"/>
              <a:tabLst>
                <a:tab pos="215900" algn="l"/>
              </a:tabLst>
            </a:pPr>
            <a:r>
              <a:rPr>
                <a:solidFill>
                  <a:srgbClr val="FFFFFF"/>
                </a:solidFill>
              </a:rPr>
              <a:t># of links</a:t>
            </a:r>
            <a:endParaRPr>
              <a:solidFill>
                <a:srgbClr val="FFFFFF"/>
              </a:solidFill>
            </a:endParaRPr>
          </a:p>
          <a:p>
            <a:pPr lvl="0" marL="377825" indent="-365125">
              <a:buClr>
                <a:srgbClr val="FFFFFF"/>
              </a:buClr>
              <a:buSzPct val="100000"/>
              <a:buFont typeface="Arial"/>
              <a:buChar char="•"/>
              <a:tabLst>
                <a:tab pos="215900" algn="l"/>
              </a:tabLst>
            </a:pPr>
            <a:r>
              <a:rPr>
                <a:solidFill>
                  <a:srgbClr val="FFFFFF"/>
                </a:solidFill>
              </a:rPr>
              <a:t>anchor text</a:t>
            </a:r>
            <a:endParaRPr>
              <a:solidFill>
                <a:srgbClr val="FFFFFF"/>
              </a:solidFill>
            </a:endParaRPr>
          </a:p>
          <a:p>
            <a:pPr lvl="0" marL="377825" marR="308609" indent="-365125">
              <a:lnSpc>
                <a:spcPct val="100699"/>
              </a:lnSpc>
              <a:buClr>
                <a:srgbClr val="FFFFFF"/>
              </a:buClr>
              <a:buSzPct val="100000"/>
              <a:buFont typeface="Arial"/>
              <a:buChar char="•"/>
              <a:tabLst>
                <a:tab pos="215900" algn="l"/>
              </a:tabLst>
            </a:pPr>
            <a:r>
              <a:rPr>
                <a:solidFill>
                  <a:srgbClr val="FFFFFF"/>
                </a:solidFill>
              </a:rPr>
              <a:t>K</a:t>
            </a:r>
            <a:r>
              <a:rPr>
                <a:solidFill>
                  <a:srgbClr val="FFFFFF"/>
                </a:solidFill>
              </a:rPr>
              <a:t>eyword tags</a:t>
            </a:r>
          </a:p>
        </p:txBody>
      </p:sp>
      <p:sp>
        <p:nvSpPr>
          <p:cNvPr id="73" name="Shape 73"/>
          <p:cNvSpPr/>
          <p:nvPr/>
        </p:nvSpPr>
        <p:spPr>
          <a:xfrm>
            <a:off x="1752600" y="1668757"/>
            <a:ext cx="5492911" cy="21834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pic>
        <p:nvPicPr>
          <p:cNvPr id="74" name="image1.jpg" descr="Gradien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99475"/>
            <a:ext cx="9144000" cy="182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age1.jpg" descr="Gradien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84214"/>
            <a:ext cx="9144000" cy="1820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3505198" y="-3505206"/>
            <a:ext cx="2133602" cy="9144002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/>
          <p:nvPr/>
        </p:nvSpPr>
        <p:spPr>
          <a:xfrm>
            <a:off x="-1" y="1490899"/>
            <a:ext cx="412801" cy="34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32" name="Shape 232"/>
          <p:cNvSpPr/>
          <p:nvPr/>
        </p:nvSpPr>
        <p:spPr>
          <a:xfrm>
            <a:off x="633448" y="2654410"/>
            <a:ext cx="7118351" cy="222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●"/>
              <a:tabLst>
                <a:tab pos="469900" algn="l"/>
                <a:tab pos="469900" algn="l"/>
              </a:tabLst>
            </a:pPr>
            <a:r>
              <a:rPr spc="-60" sz="3000">
                <a:solidFill>
                  <a:srgbClr val="FFFFFF"/>
                </a:solidFill>
              </a:rPr>
              <a:t>crawlability</a:t>
            </a:r>
            <a:endParaRPr sz="3000"/>
          </a:p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●"/>
              <a:tabLst>
                <a:tab pos="469900" algn="l"/>
                <a:tab pos="469900" algn="l"/>
              </a:tabLst>
            </a:pPr>
            <a:r>
              <a:rPr spc="-104" sz="3000">
                <a:solidFill>
                  <a:srgbClr val="FFFFFF"/>
                </a:solidFill>
              </a:rPr>
              <a:t>&lt;title&gt;</a:t>
            </a:r>
            <a:r>
              <a:rPr spc="-245" sz="3000">
                <a:solidFill>
                  <a:srgbClr val="FFFFFF"/>
                </a:solidFill>
              </a:rPr>
              <a:t> </a:t>
            </a:r>
            <a:r>
              <a:rPr spc="-95" sz="3000">
                <a:solidFill>
                  <a:srgbClr val="FFFFFF"/>
                </a:solidFill>
              </a:rPr>
              <a:t>tags</a:t>
            </a:r>
            <a:endParaRPr sz="3000"/>
          </a:p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●"/>
              <a:tabLst>
                <a:tab pos="469900" algn="l"/>
                <a:tab pos="469900" algn="l"/>
              </a:tabLst>
            </a:pPr>
            <a:r>
              <a:rPr spc="-50" sz="3000">
                <a:solidFill>
                  <a:srgbClr val="FFFFFF"/>
                </a:solidFill>
              </a:rPr>
              <a:t>&lt;meta</a:t>
            </a:r>
            <a:r>
              <a:rPr spc="-209" sz="3000">
                <a:solidFill>
                  <a:srgbClr val="FFFFFF"/>
                </a:solidFill>
              </a:rPr>
              <a:t> </a:t>
            </a:r>
            <a:r>
              <a:rPr spc="-75" sz="3000">
                <a:solidFill>
                  <a:srgbClr val="FFFFFF"/>
                </a:solidFill>
              </a:rPr>
              <a:t>descriptions&gt;</a:t>
            </a:r>
            <a:endParaRPr sz="3000"/>
          </a:p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●"/>
              <a:tabLst>
                <a:tab pos="469900" algn="l"/>
                <a:tab pos="469900" algn="l"/>
              </a:tabLst>
            </a:pPr>
            <a:r>
              <a:rPr spc="-40" sz="3000">
                <a:solidFill>
                  <a:srgbClr val="FFFFFF"/>
                </a:solidFill>
              </a:rPr>
              <a:t>internal</a:t>
            </a:r>
            <a:r>
              <a:rPr spc="-254" sz="3000">
                <a:solidFill>
                  <a:srgbClr val="FFFFFF"/>
                </a:solidFill>
              </a:rPr>
              <a:t> </a:t>
            </a:r>
            <a:r>
              <a:rPr spc="-114" sz="3000">
                <a:solidFill>
                  <a:srgbClr val="FFFFFF"/>
                </a:solidFill>
              </a:rPr>
              <a:t>linking</a:t>
            </a:r>
            <a:endParaRPr sz="3000"/>
          </a:p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●"/>
              <a:tabLst>
                <a:tab pos="469900" algn="l"/>
                <a:tab pos="469900" algn="l"/>
              </a:tabLst>
            </a:pPr>
            <a:r>
              <a:rPr spc="-55" sz="3000">
                <a:solidFill>
                  <a:srgbClr val="FFFFFF"/>
                </a:solidFill>
              </a:rPr>
              <a:t>mobile </a:t>
            </a:r>
            <a:r>
              <a:rPr spc="-60" sz="3000">
                <a:solidFill>
                  <a:srgbClr val="FFFFFF"/>
                </a:solidFill>
              </a:rPr>
              <a:t>friendliness </a:t>
            </a:r>
            <a:r>
              <a:rPr spc="-385" sz="3000">
                <a:solidFill>
                  <a:srgbClr val="FFFFFF"/>
                </a:solidFill>
              </a:rPr>
              <a:t>/ </a:t>
            </a:r>
            <a:r>
              <a:rPr spc="-65" sz="3000">
                <a:solidFill>
                  <a:srgbClr val="FFFFFF"/>
                </a:solidFill>
              </a:rPr>
              <a:t>page </a:t>
            </a:r>
            <a:r>
              <a:rPr spc="-50" sz="3000">
                <a:solidFill>
                  <a:srgbClr val="FFFFFF"/>
                </a:solidFill>
              </a:rPr>
              <a:t>load</a:t>
            </a:r>
            <a:r>
              <a:rPr spc="-320" sz="3000">
                <a:solidFill>
                  <a:srgbClr val="FFFFFF"/>
                </a:solidFill>
              </a:rPr>
              <a:t> </a:t>
            </a:r>
            <a:r>
              <a:rPr spc="-40" sz="3000">
                <a:solidFill>
                  <a:srgbClr val="FFFFFF"/>
                </a:solidFill>
              </a:rPr>
              <a:t>speed</a:t>
            </a:r>
          </a:p>
        </p:txBody>
      </p:sp>
      <p:sp>
        <p:nvSpPr>
          <p:cNvPr id="233" name="Shape 233"/>
          <p:cNvSpPr/>
          <p:nvPr>
            <p:ph type="title"/>
          </p:nvPr>
        </p:nvSpPr>
        <p:spPr>
          <a:xfrm>
            <a:off x="530225" y="813271"/>
            <a:ext cx="8083550" cy="110553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R="5080" indent="12700">
              <a:lnSpc>
                <a:spcPct val="100699"/>
              </a:lnSpc>
              <a:defRPr b="0" sz="1800">
                <a:solidFill>
                  <a:srgbClr val="000000"/>
                </a:solidFill>
              </a:defRPr>
            </a:pPr>
            <a:r>
              <a:rPr b="1" spc="400" sz="3600">
                <a:solidFill>
                  <a:srgbClr val="FFFFFF"/>
                </a:solidFill>
              </a:rPr>
              <a:t>TOP ON-SITE</a:t>
            </a:r>
            <a:r>
              <a:rPr b="1" spc="-600" sz="3600">
                <a:solidFill>
                  <a:srgbClr val="FFFFFF"/>
                </a:solidFill>
              </a:rPr>
              <a:t> </a:t>
            </a:r>
            <a:r>
              <a:rPr b="1" spc="500" sz="3600">
                <a:solidFill>
                  <a:srgbClr val="FFFFFF"/>
                </a:solidFill>
              </a:rPr>
              <a:t>TECHNICAL  </a:t>
            </a:r>
            <a:r>
              <a:rPr b="1" spc="400" sz="3600">
                <a:solidFill>
                  <a:srgbClr val="FFFFFF"/>
                </a:solidFill>
              </a:rPr>
              <a:t>CONSIDERATIONS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3505198" y="-3505206"/>
            <a:ext cx="2133602" cy="9144002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/>
          <p:nvPr/>
        </p:nvSpPr>
        <p:spPr>
          <a:xfrm>
            <a:off x="-1" y="1490899"/>
            <a:ext cx="412801" cy="34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37" name="Shape 237"/>
          <p:cNvSpPr/>
          <p:nvPr/>
        </p:nvSpPr>
        <p:spPr>
          <a:xfrm>
            <a:off x="633449" y="2121010"/>
            <a:ext cx="7687944" cy="400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13970"/>
            <a:r>
              <a:rPr b="1" sz="3000">
                <a:solidFill>
                  <a:srgbClr val="FFFFFF"/>
                </a:solidFill>
              </a:rPr>
              <a:t>Crawl your website</a:t>
            </a:r>
            <a:endParaRPr sz="3000"/>
          </a:p>
          <a:p>
            <a:pPr lvl="0" marL="776816" indent="-764116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Char char="●"/>
              <a:tabLst>
                <a:tab pos="469900" algn="l"/>
                <a:tab pos="469900" algn="l"/>
              </a:tabLst>
            </a:pPr>
            <a:r>
              <a:rPr sz="3000">
                <a:hlinkClick r:id="rId3" invalidUrl="" action="" tgtFrame="" tooltip="" history="1" highlightClick="0" endSnd="0"/>
              </a:rPr>
              <a:t>Screaming Frog SEO Spider</a:t>
            </a:r>
            <a:endParaRPr sz="3000"/>
          </a:p>
          <a:p>
            <a:pPr lvl="0">
              <a:buClr>
                <a:srgbClr val="FFFFFF"/>
              </a:buClr>
              <a:buSzPct val="100000"/>
              <a:buFont typeface="Arial"/>
              <a:buChar char="●"/>
            </a:pPr>
            <a:endParaRPr sz="4100"/>
          </a:p>
          <a:p>
            <a:pPr lvl="0" indent="13970"/>
            <a:r>
              <a:rPr b="1" sz="3000">
                <a:solidFill>
                  <a:srgbClr val="FFFFFF"/>
                </a:solidFill>
              </a:rPr>
              <a:t>Google Search Console</a:t>
            </a:r>
            <a:endParaRPr sz="3000"/>
          </a:p>
          <a:p>
            <a:pPr lvl="0" marL="776816" marR="919480" indent="-764116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●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HTML improvements, internal links,  server errors</a:t>
            </a:r>
            <a:endParaRPr sz="3000"/>
          </a:p>
          <a:p>
            <a:pPr lvl="0"/>
            <a:endParaRPr sz="4100"/>
          </a:p>
          <a:p>
            <a:pPr lvl="0" indent="13970"/>
            <a:r>
              <a:rPr sz="3000">
                <a:hlinkClick r:id="rId4" invalidUrl="" action="" tgtFrame="" tooltip="" history="1" highlightClick="0" endSnd="0"/>
              </a:rPr>
              <a:t> </a:t>
            </a:r>
            <a:r>
              <a:rPr b="1" sz="3000">
                <a:hlinkClick r:id="rId4" invalidUrl="" action="" tgtFrame="" tooltip="" history="1" highlightClick="0" endSnd="0"/>
              </a:rPr>
              <a:t>Mobile-friendly test</a:t>
            </a:r>
            <a:r>
              <a:rPr b="1" sz="3000">
                <a:solidFill>
                  <a:srgbClr val="FFFFFF"/>
                </a:solidFill>
              </a:rPr>
              <a:t>, </a:t>
            </a:r>
            <a:r>
              <a:rPr b="1" sz="3000">
                <a:hlinkClick r:id="rId5" invalidUrl="" action="" tgtFrame="" tooltip="" history="1" highlightClick="0" endSnd="0"/>
              </a:rPr>
              <a:t>Site load speed test</a:t>
            </a:r>
          </a:p>
        </p:txBody>
      </p:sp>
      <p:sp>
        <p:nvSpPr>
          <p:cNvPr id="238" name="Shape 238"/>
          <p:cNvSpPr/>
          <p:nvPr>
            <p:ph type="title"/>
          </p:nvPr>
        </p:nvSpPr>
        <p:spPr>
          <a:xfrm>
            <a:off x="530225" y="813271"/>
            <a:ext cx="8083550" cy="110553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R="5080" indent="12700">
              <a:lnSpc>
                <a:spcPct val="100699"/>
              </a:lnSpc>
              <a:defRPr b="0" sz="1800">
                <a:solidFill>
                  <a:srgbClr val="000000"/>
                </a:solidFill>
              </a:defRPr>
            </a:pPr>
            <a:r>
              <a:rPr b="1" spc="400" sz="3600">
                <a:solidFill>
                  <a:srgbClr val="FFFFFF"/>
                </a:solidFill>
              </a:rPr>
              <a:t>IDENTIFY ON-SITE</a:t>
            </a:r>
            <a:r>
              <a:rPr b="1" spc="-600" sz="3600">
                <a:solidFill>
                  <a:srgbClr val="FFFFFF"/>
                </a:solidFill>
              </a:rPr>
              <a:t> </a:t>
            </a:r>
            <a:r>
              <a:rPr b="1" spc="500" sz="3600">
                <a:solidFill>
                  <a:srgbClr val="FFFFFF"/>
                </a:solidFill>
              </a:rPr>
              <a:t>TECHNICAL  ISSUES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title"/>
          </p:nvPr>
        </p:nvSpPr>
        <p:spPr>
          <a:xfrm>
            <a:off x="530225" y="107494"/>
            <a:ext cx="8083550" cy="55951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R="5080" indent="12700">
              <a:lnSpc>
                <a:spcPct val="100699"/>
              </a:lnSpc>
            </a:lvl1pPr>
          </a:lstStyle>
          <a:p>
            <a:pPr lvl="0"/>
            <a:r>
              <a:t>CRAWL: ON-SITE TECHNICAL  FACTORS</a:t>
            </a:r>
          </a:p>
        </p:txBody>
      </p:sp>
      <p:sp>
        <p:nvSpPr>
          <p:cNvPr id="241" name="Shape 241"/>
          <p:cNvSpPr/>
          <p:nvPr/>
        </p:nvSpPr>
        <p:spPr>
          <a:xfrm>
            <a:off x="-1" y="1143000"/>
            <a:ext cx="9144001" cy="539143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42" name="Shape 242"/>
          <p:cNvSpPr/>
          <p:nvPr/>
        </p:nvSpPr>
        <p:spPr>
          <a:xfrm>
            <a:off x="-1" y="4591050"/>
            <a:ext cx="1837222" cy="19433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</p:spTree>
  </p:cSld>
  <p:clrMapOvr>
    <a:masterClrMapping/>
  </p:clrMapOvr>
  <p:transition spd="med" advClick="1"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title"/>
          </p:nvPr>
        </p:nvSpPr>
        <p:spPr>
          <a:xfrm>
            <a:off x="530225" y="107494"/>
            <a:ext cx="8083550" cy="111902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R="5080" indent="12700">
              <a:lnSpc>
                <a:spcPct val="100699"/>
              </a:lnSpc>
            </a:lvl1pPr>
          </a:lstStyle>
          <a:p>
            <a:pPr lvl="0"/>
            <a:r>
              <a:t>SEARCH CONSOLE: ON-SITE  TECHNICAL FACTORS</a:t>
            </a:r>
          </a:p>
        </p:txBody>
      </p:sp>
      <p:sp>
        <p:nvSpPr>
          <p:cNvPr id="245" name="Shape 245"/>
          <p:cNvSpPr/>
          <p:nvPr/>
        </p:nvSpPr>
        <p:spPr>
          <a:xfrm>
            <a:off x="404811" y="1783450"/>
            <a:ext cx="8334376" cy="46481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</p:spTree>
  </p:cSld>
  <p:clrMapOvr>
    <a:masterClrMapping/>
  </p:clrMapOvr>
  <p:transition spd="med" advClick="1"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406399" y="5562600"/>
            <a:ext cx="8060692" cy="1070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5080" indent="12700">
              <a:lnSpc>
                <a:spcPct val="100699"/>
              </a:lnSpc>
            </a:pPr>
            <a:r>
              <a:rPr sz="3600">
                <a:solidFill>
                  <a:srgbClr val="4F81BD"/>
                </a:solidFill>
              </a:rPr>
              <a:t>If </a:t>
            </a:r>
            <a:r>
              <a:rPr b="1" sz="3600">
                <a:solidFill>
                  <a:srgbClr val="4F81BD"/>
                </a:solidFill>
              </a:rPr>
              <a:t>Googlebot can’t see it, fix it. </a:t>
            </a:r>
            <a:br>
              <a:rPr b="1" sz="3600">
                <a:solidFill>
                  <a:srgbClr val="4F81BD"/>
                </a:solidFill>
              </a:rPr>
            </a:br>
            <a:r>
              <a:rPr sz="3600">
                <a:solidFill>
                  <a:srgbClr val="4F81BD"/>
                </a:solidFill>
              </a:rPr>
              <a:t>Then  fetch as Google again + submit.</a:t>
            </a:r>
          </a:p>
        </p:txBody>
      </p:sp>
      <p:sp>
        <p:nvSpPr>
          <p:cNvPr id="248" name="Shape 248"/>
          <p:cNvSpPr/>
          <p:nvPr/>
        </p:nvSpPr>
        <p:spPr>
          <a:xfrm>
            <a:off x="479349" y="1219200"/>
            <a:ext cx="8249927" cy="408814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49" name="Shape 249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WHY/HOW: Crawlability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406400" y="5652596"/>
            <a:ext cx="7594600" cy="1070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5080" indent="12700">
              <a:lnSpc>
                <a:spcPct val="100699"/>
              </a:lnSpc>
            </a:pPr>
            <a:r>
              <a:rPr sz="3600">
                <a:solidFill>
                  <a:srgbClr val="4F81BD"/>
                </a:solidFill>
              </a:rPr>
              <a:t>&lt;title&gt; tags are used as </a:t>
            </a:r>
            <a:r>
              <a:rPr b="1" sz="3600">
                <a:solidFill>
                  <a:srgbClr val="4F81BD"/>
                </a:solidFill>
              </a:rPr>
              <a:t>the title of  your content in the SERPs.</a:t>
            </a:r>
          </a:p>
        </p:txBody>
      </p:sp>
      <p:sp>
        <p:nvSpPr>
          <p:cNvPr id="252" name="Shape 252"/>
          <p:cNvSpPr/>
          <p:nvPr/>
        </p:nvSpPr>
        <p:spPr>
          <a:xfrm>
            <a:off x="1305037" y="1057250"/>
            <a:ext cx="6534075" cy="446077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53" name="Shape 253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WHY: &lt;title&gt; Tags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3505198" y="-3505206"/>
            <a:ext cx="2133602" cy="9144002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-1" y="1490899"/>
            <a:ext cx="412801" cy="34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57" name="Shape 257"/>
          <p:cNvSpPr/>
          <p:nvPr/>
        </p:nvSpPr>
        <p:spPr>
          <a:xfrm>
            <a:off x="633448" y="2473085"/>
            <a:ext cx="7299961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13970"/>
            <a:r>
              <a:rPr b="1" sz="3000">
                <a:solidFill>
                  <a:srgbClr val="FFFFFF"/>
                </a:solidFill>
              </a:rPr>
              <a:t>Make sure your &lt;title&gt; tags are:</a:t>
            </a:r>
            <a:endParaRPr sz="3000"/>
          </a:p>
          <a:p>
            <a:pPr lvl="0" marL="776816" indent="-764116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Char char="●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not missing</a:t>
            </a:r>
            <a:endParaRPr sz="3000"/>
          </a:p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●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unique &amp; interesting</a:t>
            </a:r>
            <a:endParaRPr sz="3000"/>
          </a:p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●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greater than 30 characters</a:t>
            </a:r>
            <a:endParaRPr sz="3000"/>
          </a:p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●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less than 65 characters </a:t>
            </a:r>
            <a:r>
              <a:rPr b="1" sz="3000">
                <a:solidFill>
                  <a:srgbClr val="FFFFFF"/>
                </a:solidFill>
              </a:rPr>
              <a:t>OR </a:t>
            </a:r>
            <a:r>
              <a:rPr sz="3000">
                <a:solidFill>
                  <a:srgbClr val="FFFFFF"/>
                </a:solidFill>
              </a:rPr>
              <a:t>512 pixels*</a:t>
            </a:r>
            <a:endParaRPr sz="3000"/>
          </a:p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●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relevant to the content</a:t>
            </a:r>
          </a:p>
        </p:txBody>
      </p:sp>
      <p:sp>
        <p:nvSpPr>
          <p:cNvPr id="258" name="Shape 258"/>
          <p:cNvSpPr/>
          <p:nvPr>
            <p:ph type="title"/>
          </p:nvPr>
        </p:nvSpPr>
        <p:spPr>
          <a:xfrm>
            <a:off x="530224" y="1369563"/>
            <a:ext cx="4279267" cy="55399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indent="11811" defTabSz="850391">
              <a:defRPr b="0" sz="1800">
                <a:solidFill>
                  <a:srgbClr val="000000"/>
                </a:solidFill>
              </a:defRPr>
            </a:pPr>
            <a:r>
              <a:rPr b="1" spc="372" sz="3348">
                <a:solidFill>
                  <a:srgbClr val="FFFFFF"/>
                </a:solidFill>
              </a:rPr>
              <a:t>HOW: </a:t>
            </a:r>
            <a:r>
              <a:rPr b="1" spc="186" sz="3348">
                <a:solidFill>
                  <a:srgbClr val="FFFFFF"/>
                </a:solidFill>
              </a:rPr>
              <a:t>&lt;title&gt;</a:t>
            </a:r>
            <a:r>
              <a:rPr b="1" spc="-558" sz="3348">
                <a:solidFill>
                  <a:srgbClr val="FFFFFF"/>
                </a:solidFill>
              </a:rPr>
              <a:t> </a:t>
            </a:r>
            <a:r>
              <a:rPr b="1" spc="465" sz="3348">
                <a:solidFill>
                  <a:srgbClr val="FFFFFF"/>
                </a:solidFill>
              </a:rPr>
              <a:t>TAGS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381000" y="5257800"/>
            <a:ext cx="7518400" cy="1070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5080" indent="12700">
              <a:lnSpc>
                <a:spcPct val="100699"/>
              </a:lnSpc>
            </a:pPr>
            <a:r>
              <a:rPr b="1" sz="3600">
                <a:solidFill>
                  <a:srgbClr val="4F81BD"/>
                </a:solidFill>
              </a:rPr>
              <a:t>Use Adwords to a/b test content </a:t>
            </a:r>
            <a:r>
              <a:rPr sz="3600">
                <a:solidFill>
                  <a:srgbClr val="4F81BD"/>
                </a:solidFill>
              </a:rPr>
              <a:t>and  see how to increase CTRs.</a:t>
            </a:r>
          </a:p>
        </p:txBody>
      </p:sp>
      <p:sp>
        <p:nvSpPr>
          <p:cNvPr id="261" name="Shape 261"/>
          <p:cNvSpPr/>
          <p:nvPr/>
        </p:nvSpPr>
        <p:spPr>
          <a:xfrm>
            <a:off x="304800" y="1905000"/>
            <a:ext cx="8458200" cy="238751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62" name="Shape 262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PRO TIP: &lt;title&gt; Tags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406401" y="5652596"/>
            <a:ext cx="7366001" cy="1607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5080" indent="12700">
              <a:lnSpc>
                <a:spcPct val="100699"/>
              </a:lnSpc>
            </a:pPr>
            <a:r>
              <a:rPr sz="3600">
                <a:solidFill>
                  <a:srgbClr val="4F81BD"/>
                </a:solidFill>
              </a:rPr>
              <a:t>&lt;meta descriptions&gt; are suggestions  for </a:t>
            </a:r>
            <a:r>
              <a:rPr b="1" sz="3600">
                <a:solidFill>
                  <a:srgbClr val="4F81BD"/>
                </a:solidFill>
              </a:rPr>
              <a:t>the snippet in the SERPs.</a:t>
            </a:r>
          </a:p>
        </p:txBody>
      </p:sp>
      <p:sp>
        <p:nvSpPr>
          <p:cNvPr id="265" name="Shape 265"/>
          <p:cNvSpPr/>
          <p:nvPr/>
        </p:nvSpPr>
        <p:spPr>
          <a:xfrm>
            <a:off x="1304962" y="1092737"/>
            <a:ext cx="6534075" cy="446077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66" name="Shape 266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WHY: &lt;meta description&gt; Tags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3505198" y="-3505206"/>
            <a:ext cx="2133602" cy="9144002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-1" y="1490899"/>
            <a:ext cx="412801" cy="34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70" name="Shape 270"/>
          <p:cNvSpPr/>
          <p:nvPr/>
        </p:nvSpPr>
        <p:spPr>
          <a:xfrm>
            <a:off x="633449" y="2473085"/>
            <a:ext cx="7786369" cy="289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13970"/>
            <a:r>
              <a:rPr b="1" sz="3000">
                <a:solidFill>
                  <a:srgbClr val="FFFFFF"/>
                </a:solidFill>
              </a:rPr>
              <a:t>Make sure your &lt;meta descriptions&gt; are:</a:t>
            </a:r>
            <a:endParaRPr sz="3000"/>
          </a:p>
          <a:p>
            <a:pPr lvl="0" marL="776816" indent="-764116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unique &amp; interesting</a:t>
            </a:r>
            <a:endParaRPr sz="3000"/>
          </a:p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less than 160 characters</a:t>
            </a:r>
            <a:endParaRPr sz="3000"/>
          </a:p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relevant to the content</a:t>
            </a:r>
            <a:endParaRPr sz="3000"/>
          </a:p>
          <a:p>
            <a:pPr lvl="0"/>
            <a:endParaRPr sz="4100"/>
          </a:p>
          <a:p>
            <a:pPr lvl="0" indent="13970"/>
            <a:r>
              <a:rPr i="1" sz="3000">
                <a:solidFill>
                  <a:srgbClr val="FFFFFF"/>
                </a:solidFill>
              </a:rPr>
              <a:t>* not a ranking factor</a:t>
            </a:r>
          </a:p>
        </p:txBody>
      </p:sp>
      <p:sp>
        <p:nvSpPr>
          <p:cNvPr id="271" name="Shape 271"/>
          <p:cNvSpPr/>
          <p:nvPr>
            <p:ph type="title"/>
          </p:nvPr>
        </p:nvSpPr>
        <p:spPr>
          <a:xfrm>
            <a:off x="530224" y="1369563"/>
            <a:ext cx="7471411" cy="55399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indent="12064" defTabSz="868680">
              <a:defRPr b="0" sz="1800">
                <a:solidFill>
                  <a:srgbClr val="000000"/>
                </a:solidFill>
              </a:defRPr>
            </a:pPr>
            <a:r>
              <a:rPr b="1" spc="380" sz="3420">
                <a:solidFill>
                  <a:srgbClr val="FFFFFF"/>
                </a:solidFill>
              </a:rPr>
              <a:t>HOW:</a:t>
            </a:r>
            <a:r>
              <a:rPr b="1" spc="-95" sz="3420">
                <a:solidFill>
                  <a:srgbClr val="FFFFFF"/>
                </a:solidFill>
              </a:rPr>
              <a:t> </a:t>
            </a:r>
            <a:r>
              <a:rPr b="1" spc="285" sz="3420">
                <a:solidFill>
                  <a:srgbClr val="FFFFFF"/>
                </a:solidFill>
              </a:rPr>
              <a:t>&lt;meta</a:t>
            </a:r>
            <a:r>
              <a:rPr b="1" spc="-95" sz="3420">
                <a:solidFill>
                  <a:srgbClr val="FFFFFF"/>
                </a:solidFill>
              </a:rPr>
              <a:t> </a:t>
            </a:r>
            <a:r>
              <a:rPr b="1" spc="285" sz="3420">
                <a:solidFill>
                  <a:srgbClr val="FFFFFF"/>
                </a:solidFill>
              </a:rPr>
              <a:t>description&gt;</a:t>
            </a:r>
            <a:r>
              <a:rPr b="1" spc="-95" sz="3420">
                <a:solidFill>
                  <a:srgbClr val="FFFFFF"/>
                </a:solidFill>
              </a:rPr>
              <a:t> </a:t>
            </a:r>
            <a:r>
              <a:rPr b="1" spc="190" sz="3420">
                <a:solidFill>
                  <a:srgbClr val="FFFFFF"/>
                </a:solidFill>
              </a:rPr>
              <a:t>TAGS</a:t>
            </a:r>
            <a:r>
              <a:rPr spc="190" sz="3420">
                <a:solidFill>
                  <a:srgbClr val="FFFFFF"/>
                </a:solidFill>
              </a:rPr>
              <a:t>*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3505198" y="-3505206"/>
            <a:ext cx="2133602" cy="9144002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-1" y="1490899"/>
            <a:ext cx="412801" cy="34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587019" y="2121010"/>
            <a:ext cx="7969961" cy="346248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indent="60325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FFFF"/>
                </a:solidFill>
              </a:rPr>
              <a:t>“Quality” content</a:t>
            </a:r>
            <a:endParaRPr b="1" sz="3000">
              <a:solidFill>
                <a:srgbClr val="FFFFFF"/>
              </a:solidFill>
            </a:endParaRPr>
          </a:p>
          <a:p>
            <a:pPr lvl="0" marL="345598" indent="-286543">
              <a:spcBef>
                <a:spcPts val="600"/>
              </a:spcBef>
              <a:buSzPct val="100000"/>
              <a:buFont typeface="Arial"/>
              <a:buChar char="•"/>
              <a:tabLst>
                <a:tab pos="508000" algn="l"/>
                <a:tab pos="508000" algn="l"/>
              </a:tabLst>
              <a:defRPr b="0"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Keyword co-occurrence, content authority</a:t>
            </a:r>
            <a:endParaRPr b="1" sz="4100">
              <a:solidFill>
                <a:srgbClr val="FFFFFF"/>
              </a:solidFill>
            </a:endParaRPr>
          </a:p>
          <a:p>
            <a:pPr lvl="0" marL="346075" indent="-285750">
              <a:buSzPct val="100000"/>
              <a:buFont typeface="Arial"/>
              <a:buChar char="•"/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FFFF"/>
                </a:solidFill>
              </a:rPr>
              <a:t>Machine learning</a:t>
            </a:r>
            <a:endParaRPr b="1" sz="3000">
              <a:solidFill>
                <a:srgbClr val="FFFFFF"/>
              </a:solidFill>
            </a:endParaRPr>
          </a:p>
          <a:p>
            <a:pPr lvl="0" marL="345598" marR="629919" indent="-286543">
              <a:spcBef>
                <a:spcPts val="500"/>
              </a:spcBef>
              <a:buSzPct val="100000"/>
              <a:buFont typeface="Arial"/>
              <a:buChar char="•"/>
              <a:tabLst>
                <a:tab pos="508000" algn="l"/>
                <a:tab pos="508000" algn="l"/>
              </a:tabLst>
              <a:defRPr b="0"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User engagement metrics - dwell time,  clickstream data</a:t>
            </a:r>
            <a:endParaRPr b="1" sz="4100">
              <a:solidFill>
                <a:srgbClr val="FFFFFF"/>
              </a:solidFill>
            </a:endParaRPr>
          </a:p>
          <a:p>
            <a:pPr lvl="0" marL="346075" indent="-285750">
              <a:buSzPct val="100000"/>
              <a:buFont typeface="Arial"/>
              <a:buChar char="•"/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FFFF"/>
                </a:solidFill>
              </a:rPr>
              <a:t>Links</a:t>
            </a:r>
            <a:endParaRPr b="1" sz="3000">
              <a:solidFill>
                <a:srgbClr val="FFFFFF"/>
              </a:solidFill>
            </a:endParaRPr>
          </a:p>
          <a:p>
            <a:pPr lvl="0" marL="345598" indent="-286543">
              <a:spcBef>
                <a:spcPts val="600"/>
              </a:spcBef>
              <a:buSzPct val="100000"/>
              <a:buFont typeface="Arial"/>
              <a:buChar char="•"/>
              <a:tabLst>
                <a:tab pos="508000" algn="l"/>
                <a:tab pos="508000" algn="l"/>
              </a:tabLst>
              <a:defRPr b="0"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less dependency, harder to game</a:t>
            </a:r>
          </a:p>
        </p:txBody>
      </p:sp>
      <p:sp>
        <p:nvSpPr>
          <p:cNvPr id="80" name="Shape 80"/>
          <p:cNvSpPr/>
          <p:nvPr>
            <p:ph type="title"/>
          </p:nvPr>
        </p:nvSpPr>
        <p:spPr>
          <a:xfrm>
            <a:off x="530224" y="1369563"/>
            <a:ext cx="4517392" cy="5486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indent="11811" defTabSz="850391">
              <a:defRPr b="0" sz="1800">
                <a:solidFill>
                  <a:srgbClr val="000000"/>
                </a:solidFill>
              </a:defRPr>
            </a:pPr>
            <a:r>
              <a:rPr b="1" spc="465" sz="3348">
                <a:solidFill>
                  <a:srgbClr val="FFFFFF"/>
                </a:solidFill>
              </a:rPr>
              <a:t>STATE</a:t>
            </a:r>
            <a:r>
              <a:rPr b="1" spc="-93" sz="3348">
                <a:solidFill>
                  <a:srgbClr val="FFFFFF"/>
                </a:solidFill>
              </a:rPr>
              <a:t> </a:t>
            </a:r>
            <a:r>
              <a:rPr b="1" spc="372" sz="3348">
                <a:solidFill>
                  <a:srgbClr val="FFFFFF"/>
                </a:solidFill>
              </a:rPr>
              <a:t>OF</a:t>
            </a:r>
            <a:r>
              <a:rPr b="1" spc="-93" sz="3348">
                <a:solidFill>
                  <a:srgbClr val="FFFFFF"/>
                </a:solidFill>
              </a:rPr>
              <a:t> </a:t>
            </a:r>
            <a:r>
              <a:rPr b="1" spc="465" sz="3348">
                <a:solidFill>
                  <a:srgbClr val="FFFFFF"/>
                </a:solidFill>
              </a:rPr>
              <a:t>SEO</a:t>
            </a:r>
            <a:r>
              <a:rPr b="1" spc="-93" sz="3348">
                <a:solidFill>
                  <a:srgbClr val="FFFFFF"/>
                </a:solidFill>
              </a:rPr>
              <a:t> </a:t>
            </a:r>
            <a:r>
              <a:rPr b="1" spc="186" sz="3348">
                <a:solidFill>
                  <a:srgbClr val="FFFFFF"/>
                </a:solidFill>
              </a:rPr>
              <a:t>2017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412450" y="5562600"/>
            <a:ext cx="8165467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12700"/>
            <a:r>
              <a:rPr sz="3600">
                <a:solidFill>
                  <a:srgbClr val="4F81BD"/>
                </a:solidFill>
              </a:rPr>
              <a:t>If you have great unique content, try</a:t>
            </a:r>
            <a:endParaRPr sz="3600">
              <a:solidFill>
                <a:srgbClr val="4F81BD"/>
              </a:solidFill>
            </a:endParaRPr>
          </a:p>
          <a:p>
            <a:pPr lvl="0" indent="12700"/>
            <a:r>
              <a:rPr b="1" sz="3600">
                <a:solidFill>
                  <a:srgbClr val="4F81BD"/>
                </a:solidFill>
              </a:rPr>
              <a:t>having no meta descriptions.</a:t>
            </a:r>
          </a:p>
        </p:txBody>
      </p:sp>
      <p:sp>
        <p:nvSpPr>
          <p:cNvPr id="274" name="Shape 274"/>
          <p:cNvSpPr/>
          <p:nvPr/>
        </p:nvSpPr>
        <p:spPr>
          <a:xfrm>
            <a:off x="227874" y="1191249"/>
            <a:ext cx="7463824" cy="13049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75" name="Shape 275"/>
          <p:cNvSpPr/>
          <p:nvPr/>
        </p:nvSpPr>
        <p:spPr>
          <a:xfrm>
            <a:off x="1219199" y="2822749"/>
            <a:ext cx="7667626" cy="2286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76" name="Shape 276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PRO TIP: &lt;meta description&gt; Tags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12700"/>
          </a:lstStyle>
          <a:p>
            <a:pPr lvl="0"/>
            <a:r>
              <a:t>PRO TIP: &lt;meta description&gt; TAGS</a:t>
            </a:r>
          </a:p>
        </p:txBody>
      </p:sp>
      <p:sp>
        <p:nvSpPr>
          <p:cNvPr id="279" name="Shape 279"/>
          <p:cNvSpPr/>
          <p:nvPr/>
        </p:nvSpPr>
        <p:spPr>
          <a:xfrm>
            <a:off x="1766436" y="1057250"/>
            <a:ext cx="5611286" cy="570327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</p:spTree>
  </p:cSld>
  <p:clrMapOvr>
    <a:masterClrMapping/>
  </p:clrMapOvr>
  <p:transition spd="med" advClick="1"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380999" y="5181600"/>
            <a:ext cx="8593457" cy="1070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5080" indent="12700">
              <a:lnSpc>
                <a:spcPct val="100699"/>
              </a:lnSpc>
            </a:pPr>
            <a:r>
              <a:rPr sz="3600">
                <a:solidFill>
                  <a:srgbClr val="4F81BD"/>
                </a:solidFill>
              </a:rPr>
              <a:t>Internal links are like </a:t>
            </a:r>
            <a:r>
              <a:rPr b="1" sz="3600">
                <a:solidFill>
                  <a:srgbClr val="4F81BD"/>
                </a:solidFill>
              </a:rPr>
              <a:t>internal votes to  important content </a:t>
            </a:r>
            <a:r>
              <a:rPr sz="3600">
                <a:solidFill>
                  <a:srgbClr val="4F81BD"/>
                </a:solidFill>
              </a:rPr>
              <a:t>on your site.</a:t>
            </a:r>
          </a:p>
        </p:txBody>
      </p:sp>
      <p:sp>
        <p:nvSpPr>
          <p:cNvPr id="282" name="Shape 282"/>
          <p:cNvSpPr/>
          <p:nvPr/>
        </p:nvSpPr>
        <p:spPr>
          <a:xfrm>
            <a:off x="1219199" y="1371599"/>
            <a:ext cx="6607955" cy="270490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83" name="Shape 283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WHY: Internal Linking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12700"/>
          </a:lstStyle>
          <a:p>
            <a:pPr lvl="0"/>
            <a:r>
              <a:t>HOW: INTERNAL LINK RANK DEPTH</a:t>
            </a:r>
          </a:p>
        </p:txBody>
      </p:sp>
      <p:sp>
        <p:nvSpPr>
          <p:cNvPr id="286" name="Shape 286"/>
          <p:cNvSpPr/>
          <p:nvPr/>
        </p:nvSpPr>
        <p:spPr>
          <a:xfrm>
            <a:off x="795411" y="1057249"/>
            <a:ext cx="7553326" cy="56769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</p:spTree>
  </p:cSld>
  <p:clrMapOvr>
    <a:masterClrMapping/>
  </p:clrMapOvr>
  <p:transition spd="med" advClick="1">
    <p:dissolv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12700"/>
          </a:lstStyle>
          <a:p>
            <a:pPr lvl="0"/>
            <a:r>
              <a:t>HOW: INTERNAL LINK COUNT</a:t>
            </a:r>
          </a:p>
        </p:txBody>
      </p:sp>
      <p:sp>
        <p:nvSpPr>
          <p:cNvPr id="289" name="Shape 289"/>
          <p:cNvSpPr/>
          <p:nvPr/>
        </p:nvSpPr>
        <p:spPr>
          <a:xfrm>
            <a:off x="693624" y="933449"/>
            <a:ext cx="7943851" cy="592455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</p:spTree>
  </p:cSld>
  <p:clrMapOvr>
    <a:masterClrMapping/>
  </p:clrMapOvr>
  <p:transition spd="med" advClick="1">
    <p:dissolv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3505198" y="-3505206"/>
            <a:ext cx="2133602" cy="9144002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/>
        </p:nvSpPr>
        <p:spPr>
          <a:xfrm>
            <a:off x="-1" y="1490899"/>
            <a:ext cx="412801" cy="34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93" name="Shape 293"/>
          <p:cNvSpPr/>
          <p:nvPr/>
        </p:nvSpPr>
        <p:spPr>
          <a:xfrm>
            <a:off x="633448" y="2473085"/>
            <a:ext cx="7644767" cy="384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13970"/>
            <a:r>
              <a:rPr sz="3000">
                <a:solidFill>
                  <a:srgbClr val="FFFFFF"/>
                </a:solidFill>
              </a:rPr>
              <a:t>Make sure </a:t>
            </a:r>
            <a:r>
              <a:rPr b="1" sz="3000">
                <a:solidFill>
                  <a:srgbClr val="FFFFFF"/>
                </a:solidFill>
              </a:rPr>
              <a:t>all of your pages:</a:t>
            </a:r>
            <a:endParaRPr sz="3000">
              <a:solidFill>
                <a:srgbClr val="FFFFFF"/>
              </a:solidFill>
            </a:endParaRPr>
          </a:p>
          <a:p>
            <a:pPr lvl="0" marL="776816" marR="1091564" indent="-764116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are internally linked to within your  website</a:t>
            </a:r>
            <a:endParaRPr sz="3000">
              <a:solidFill>
                <a:srgbClr val="FFFFFF"/>
              </a:solidFill>
            </a:endParaRPr>
          </a:p>
          <a:p>
            <a:pPr lvl="0">
              <a:buClr>
                <a:srgbClr val="FFFFFF"/>
              </a:buClr>
              <a:buSzPct val="100000"/>
              <a:buFont typeface="Arial"/>
              <a:buChar char="●"/>
            </a:pPr>
            <a:endParaRPr sz="4100">
              <a:solidFill>
                <a:srgbClr val="FFFFFF"/>
              </a:solidFill>
            </a:endParaRPr>
          </a:p>
          <a:p>
            <a:pPr lvl="0" indent="13970"/>
            <a:r>
              <a:rPr sz="3000">
                <a:solidFill>
                  <a:srgbClr val="FFFFFF"/>
                </a:solidFill>
              </a:rPr>
              <a:t>Make sure the </a:t>
            </a:r>
            <a:r>
              <a:rPr b="1" sz="3000">
                <a:solidFill>
                  <a:srgbClr val="FFFFFF"/>
                </a:solidFill>
              </a:rPr>
              <a:t>pages you want ranked</a:t>
            </a:r>
            <a:r>
              <a:rPr sz="3000">
                <a:solidFill>
                  <a:srgbClr val="FFFFFF"/>
                </a:solidFill>
              </a:rPr>
              <a:t>:</a:t>
            </a:r>
            <a:endParaRPr sz="3000">
              <a:solidFill>
                <a:srgbClr val="FFFFFF"/>
              </a:solidFill>
            </a:endParaRPr>
          </a:p>
          <a:p>
            <a:pPr lvl="0" marL="776816" indent="-764116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get more internal links than other pages</a:t>
            </a:r>
            <a:endParaRPr sz="3000">
              <a:solidFill>
                <a:srgbClr val="FFFFFF"/>
              </a:solidFill>
            </a:endParaRPr>
          </a:p>
          <a:p>
            <a:pPr lvl="0" marL="776816" marR="5080" indent="-764116"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get contextual links (eg. homepage links,  within blog posts, nav bar, etc.)</a:t>
            </a:r>
          </a:p>
        </p:txBody>
      </p:sp>
      <p:sp>
        <p:nvSpPr>
          <p:cNvPr id="294" name="Shape 294"/>
          <p:cNvSpPr/>
          <p:nvPr>
            <p:ph type="title"/>
          </p:nvPr>
        </p:nvSpPr>
        <p:spPr>
          <a:xfrm>
            <a:off x="530224" y="1369563"/>
            <a:ext cx="5922012" cy="55399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indent="12064" defTabSz="868680">
              <a:defRPr b="0" sz="1800">
                <a:solidFill>
                  <a:srgbClr val="000000"/>
                </a:solidFill>
              </a:defRPr>
            </a:pPr>
            <a:r>
              <a:rPr b="1" spc="380" sz="3420">
                <a:solidFill>
                  <a:srgbClr val="FFFFFF"/>
                </a:solidFill>
              </a:rPr>
              <a:t>HOW: INTERNAL</a:t>
            </a:r>
            <a:r>
              <a:rPr b="1" spc="-570" sz="3420">
                <a:solidFill>
                  <a:srgbClr val="FFFFFF"/>
                </a:solidFill>
              </a:rPr>
              <a:t> </a:t>
            </a:r>
            <a:r>
              <a:rPr b="1" spc="380" sz="3420">
                <a:solidFill>
                  <a:srgbClr val="FFFFFF"/>
                </a:solidFill>
              </a:rPr>
              <a:t>LINKING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>
            <a:off x="406401" y="533400"/>
            <a:ext cx="4318001" cy="472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1195069" indent="12700">
              <a:lnSpc>
                <a:spcPct val="100699"/>
              </a:lnSpc>
            </a:pPr>
            <a:r>
              <a:rPr b="1" sz="3200">
                <a:solidFill>
                  <a:srgbClr val="FFFFFF"/>
                </a:solidFill>
              </a:rPr>
              <a:t>WHY: MOBILE  FRIENDLINESS</a:t>
            </a:r>
            <a:endParaRPr sz="3200">
              <a:solidFill>
                <a:srgbClr val="FFFFFF"/>
              </a:solidFill>
            </a:endParaRPr>
          </a:p>
          <a:p>
            <a:pPr lvl="0"/>
            <a:endParaRPr sz="3200">
              <a:solidFill>
                <a:srgbClr val="FFFFFF"/>
              </a:solidFill>
            </a:endParaRPr>
          </a:p>
          <a:p>
            <a:pPr lvl="0" marR="85089" indent="12700">
              <a:lnSpc>
                <a:spcPct val="100699"/>
              </a:lnSpc>
            </a:pPr>
            <a:r>
              <a:rPr sz="3200">
                <a:solidFill>
                  <a:srgbClr val="FFFFFF"/>
                </a:solidFill>
              </a:rPr>
              <a:t>Google has a  separate index for  mobile and desktop  queries.</a:t>
            </a:r>
            <a:endParaRPr sz="3200">
              <a:solidFill>
                <a:srgbClr val="FFFFFF"/>
              </a:solidFill>
            </a:endParaRPr>
          </a:p>
          <a:p>
            <a:pPr lvl="0"/>
            <a:endParaRPr sz="3200">
              <a:solidFill>
                <a:srgbClr val="FFFFFF"/>
              </a:solidFill>
            </a:endParaRPr>
          </a:p>
          <a:p>
            <a:pPr lvl="0" marR="5080" indent="12700">
              <a:lnSpc>
                <a:spcPct val="100699"/>
              </a:lnSpc>
            </a:pPr>
            <a:r>
              <a:rPr sz="3200">
                <a:solidFill>
                  <a:srgbClr val="FFFFFF"/>
                </a:solidFill>
              </a:rPr>
              <a:t>Not mobile friendly?  </a:t>
            </a:r>
            <a:r>
              <a:rPr b="1" sz="3200">
                <a:solidFill>
                  <a:srgbClr val="FFFFFF"/>
                </a:solidFill>
              </a:rPr>
              <a:t>You won’t rank well  for mobile search.</a:t>
            </a:r>
          </a:p>
        </p:txBody>
      </p:sp>
      <p:sp>
        <p:nvSpPr>
          <p:cNvPr id="297" name="Shape 297"/>
          <p:cNvSpPr/>
          <p:nvPr/>
        </p:nvSpPr>
        <p:spPr>
          <a:xfrm>
            <a:off x="5280419" y="-1"/>
            <a:ext cx="3863581" cy="68580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</p:spTree>
  </p:cSld>
  <p:clrMapOvr>
    <a:masterClrMapping/>
  </p:clrMapOvr>
  <p:transition spd="med" advClick="1">
    <p:dissolv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3505198" y="-3505206"/>
            <a:ext cx="2133602" cy="9144002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hape 300"/>
          <p:cNvSpPr/>
          <p:nvPr/>
        </p:nvSpPr>
        <p:spPr>
          <a:xfrm>
            <a:off x="-1" y="1490899"/>
            <a:ext cx="412801" cy="34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01" name="Shape 301"/>
          <p:cNvSpPr/>
          <p:nvPr/>
        </p:nvSpPr>
        <p:spPr>
          <a:xfrm>
            <a:off x="634975" y="2133597"/>
            <a:ext cx="77851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5080" indent="12700"/>
            <a:r>
              <a:rPr sz="3000">
                <a:solidFill>
                  <a:srgbClr val="FFFFFF"/>
                </a:solidFill>
              </a:rPr>
              <a:t>Check your website with the</a:t>
            </a:r>
            <a:br>
              <a:rPr sz="3000">
                <a:solidFill>
                  <a:srgbClr val="FFFFFF"/>
                </a:solidFill>
              </a:rPr>
            </a:br>
            <a:r>
              <a:rPr sz="3000">
                <a:hlinkClick r:id="rId3" invalidUrl="" action="" tgtFrame="" tooltip="" history="1" highlightClick="0" endSnd="0"/>
              </a:rPr>
              <a:t>mobile </a:t>
            </a:r>
            <a:r>
              <a:rPr sz="3000">
                <a:hlinkClick r:id="rId3" invalidUrl="" action="" tgtFrame="" tooltip="" history="1" highlightClick="0" endSnd="0"/>
              </a:rPr>
              <a:t>friendly </a:t>
            </a:r>
            <a:r>
              <a:rPr sz="3000" u="sng">
                <a:solidFill>
                  <a:srgbClr val="1155CC"/>
                </a:solidFill>
              </a:rPr>
              <a:t> </a:t>
            </a:r>
            <a:r>
              <a:rPr sz="3000">
                <a:hlinkClick r:id="rId3" invalidUrl="" action="" tgtFrame="" tooltip="" history="1" highlightClick="0" endSnd="0"/>
              </a:rPr>
              <a:t>testing tool</a:t>
            </a:r>
            <a:r>
              <a:rPr sz="300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302" name="Shape 302"/>
          <p:cNvSpPr/>
          <p:nvPr>
            <p:ph type="title"/>
          </p:nvPr>
        </p:nvSpPr>
        <p:spPr>
          <a:xfrm>
            <a:off x="530225" y="1369563"/>
            <a:ext cx="6846569" cy="55399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indent="12191" defTabSz="877823">
              <a:defRPr b="0" sz="1800">
                <a:solidFill>
                  <a:srgbClr val="000000"/>
                </a:solidFill>
              </a:defRPr>
            </a:pPr>
            <a:r>
              <a:rPr b="1" spc="383" sz="3455">
                <a:solidFill>
                  <a:srgbClr val="FFFFFF"/>
                </a:solidFill>
              </a:rPr>
              <a:t>HOW: MOBILE</a:t>
            </a:r>
            <a:r>
              <a:rPr b="1" spc="-479" sz="3455">
                <a:solidFill>
                  <a:srgbClr val="FFFFFF"/>
                </a:solidFill>
              </a:rPr>
              <a:t> </a:t>
            </a:r>
            <a:r>
              <a:rPr b="1" spc="383" sz="3455">
                <a:solidFill>
                  <a:srgbClr val="FFFFFF"/>
                </a:solidFill>
              </a:rPr>
              <a:t>FRIENDLINESS</a:t>
            </a:r>
          </a:p>
        </p:txBody>
      </p:sp>
      <p:sp>
        <p:nvSpPr>
          <p:cNvPr id="303" name="Shape 303"/>
          <p:cNvSpPr/>
          <p:nvPr/>
        </p:nvSpPr>
        <p:spPr>
          <a:xfrm>
            <a:off x="650662" y="3429000"/>
            <a:ext cx="7172326" cy="30738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</p:spTree>
  </p:cSld>
  <p:clrMapOvr>
    <a:masterClrMapping/>
  </p:clrMapOvr>
  <p:transition spd="med" advClick="1">
    <p:dissolv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/>
        </p:nvSpPr>
        <p:spPr>
          <a:xfrm>
            <a:off x="457199" y="5562600"/>
            <a:ext cx="7113907" cy="1070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5080" indent="12700">
              <a:lnSpc>
                <a:spcPct val="100699"/>
              </a:lnSpc>
            </a:pPr>
            <a:r>
              <a:rPr sz="3600">
                <a:solidFill>
                  <a:srgbClr val="4F81BD"/>
                </a:solidFill>
              </a:rPr>
              <a:t>Better the </a:t>
            </a:r>
            <a:r>
              <a:rPr b="1" sz="3600">
                <a:solidFill>
                  <a:srgbClr val="4F81BD"/>
                </a:solidFill>
              </a:rPr>
              <a:t>user experience </a:t>
            </a:r>
            <a:r>
              <a:rPr sz="3600">
                <a:solidFill>
                  <a:srgbClr val="4F81BD"/>
                </a:solidFill>
              </a:rPr>
              <a:t>and  Google </a:t>
            </a:r>
            <a:r>
              <a:rPr b="1" sz="3600">
                <a:solidFill>
                  <a:srgbClr val="4F81BD"/>
                </a:solidFill>
              </a:rPr>
              <a:t>crawl budget</a:t>
            </a:r>
            <a:r>
              <a:rPr sz="3600">
                <a:solidFill>
                  <a:srgbClr val="4F81BD"/>
                </a:solidFill>
              </a:rPr>
              <a:t>.</a:t>
            </a:r>
          </a:p>
        </p:txBody>
      </p:sp>
      <p:sp>
        <p:nvSpPr>
          <p:cNvPr id="306" name="Shape 306"/>
          <p:cNvSpPr/>
          <p:nvPr/>
        </p:nvSpPr>
        <p:spPr>
          <a:xfrm>
            <a:off x="1703584" y="1000988"/>
            <a:ext cx="5736832" cy="437934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07" name="Shape 307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WHY: Page Load Speed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3505198" y="-3505206"/>
            <a:ext cx="2133602" cy="9144002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hape 310"/>
          <p:cNvSpPr/>
          <p:nvPr/>
        </p:nvSpPr>
        <p:spPr>
          <a:xfrm>
            <a:off x="-1" y="1490899"/>
            <a:ext cx="412801" cy="34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11" name="Shape 311"/>
          <p:cNvSpPr/>
          <p:nvPr/>
        </p:nvSpPr>
        <p:spPr>
          <a:xfrm>
            <a:off x="530225" y="1369563"/>
            <a:ext cx="5892800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12700"/>
            <a:r>
              <a:rPr b="1" spc="409" sz="3600">
                <a:solidFill>
                  <a:srgbClr val="FFFFFF"/>
                </a:solidFill>
              </a:rPr>
              <a:t>HOW:</a:t>
            </a:r>
            <a:r>
              <a:rPr b="1" spc="-34" sz="3600">
                <a:solidFill>
                  <a:srgbClr val="FFFFFF"/>
                </a:solidFill>
              </a:rPr>
              <a:t> </a:t>
            </a:r>
            <a:r>
              <a:rPr b="1" spc="545" sz="3600">
                <a:solidFill>
                  <a:srgbClr val="FFFFFF"/>
                </a:solidFill>
              </a:rPr>
              <a:t>PAGE</a:t>
            </a:r>
            <a:r>
              <a:rPr b="1" spc="-34" sz="3600">
                <a:solidFill>
                  <a:srgbClr val="FFFFFF"/>
                </a:solidFill>
              </a:rPr>
              <a:t> </a:t>
            </a:r>
            <a:r>
              <a:rPr b="1" spc="509" sz="3600">
                <a:solidFill>
                  <a:srgbClr val="FFFFFF"/>
                </a:solidFill>
              </a:rPr>
              <a:t>LOAD</a:t>
            </a:r>
            <a:r>
              <a:rPr b="1" spc="-34" sz="3600">
                <a:solidFill>
                  <a:srgbClr val="FFFFFF"/>
                </a:solidFill>
              </a:rPr>
              <a:t> </a:t>
            </a:r>
            <a:r>
              <a:rPr b="1" spc="595" sz="3600">
                <a:solidFill>
                  <a:srgbClr val="FFFFFF"/>
                </a:solidFill>
              </a:rPr>
              <a:t>SPEED</a:t>
            </a:r>
          </a:p>
        </p:txBody>
      </p:sp>
      <p:sp>
        <p:nvSpPr>
          <p:cNvPr id="312" name="Shape 312"/>
          <p:cNvSpPr/>
          <p:nvPr/>
        </p:nvSpPr>
        <p:spPr>
          <a:xfrm>
            <a:off x="413384" y="2729564"/>
            <a:ext cx="8308341" cy="20264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13" name="Shape 313"/>
          <p:cNvSpPr/>
          <p:nvPr/>
        </p:nvSpPr>
        <p:spPr>
          <a:xfrm>
            <a:off x="406400" y="5334000"/>
            <a:ext cx="8315325" cy="1070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5080" indent="12700">
              <a:lnSpc>
                <a:spcPct val="100699"/>
              </a:lnSpc>
            </a:pPr>
            <a:r>
              <a:rPr sz="3600">
                <a:solidFill>
                  <a:srgbClr val="FFFFFF"/>
                </a:solidFill>
              </a:rPr>
              <a:t>Google Search Console &gt; Crawl &gt;  Crawl Stats &gt; </a:t>
            </a:r>
            <a:r>
              <a:rPr b="1" sz="3600">
                <a:solidFill>
                  <a:srgbClr val="FFFFFF"/>
                </a:solidFill>
              </a:rPr>
              <a:t>Time spent dl’ing page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581049" y="4074023"/>
            <a:ext cx="6016800" cy="168300"/>
          </a:xfrm>
          <a:prstGeom prst="rect">
            <a:avLst/>
          </a:prstGeom>
          <a:solidFill>
            <a:srgbClr val="14517B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83" name="Shape 83"/>
          <p:cNvSpPr/>
          <p:nvPr/>
        </p:nvSpPr>
        <p:spPr>
          <a:xfrm>
            <a:off x="638800" y="2080666"/>
            <a:ext cx="54356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b="1" spc="180" sz="4800">
                <a:solidFill>
                  <a:srgbClr val="14517B"/>
                </a:solidFill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180" sz="4800">
                <a:solidFill>
                  <a:srgbClr val="14517B"/>
                </a:solidFill>
              </a:rPr>
              <a:t>2.</a:t>
            </a:r>
          </a:p>
        </p:txBody>
      </p:sp>
      <p:sp>
        <p:nvSpPr>
          <p:cNvPr id="84" name="Shape 84"/>
          <p:cNvSpPr/>
          <p:nvPr>
            <p:ph type="title"/>
          </p:nvPr>
        </p:nvSpPr>
        <p:spPr>
          <a:xfrm>
            <a:off x="638799" y="2814091"/>
            <a:ext cx="5609602" cy="73866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indent="12191" defTabSz="877823">
              <a:defRPr b="0" sz="1800">
                <a:solidFill>
                  <a:srgbClr val="000000"/>
                </a:solidFill>
              </a:defRPr>
            </a:pPr>
            <a:r>
              <a:rPr b="1" spc="576" sz="4608">
                <a:solidFill>
                  <a:srgbClr val="FFFFFF"/>
                </a:solidFill>
              </a:rPr>
              <a:t>Should </a:t>
            </a:r>
            <a:r>
              <a:rPr b="1" spc="479" sz="4608">
                <a:solidFill>
                  <a:srgbClr val="FFFFFF"/>
                </a:solidFill>
              </a:rPr>
              <a:t>you</a:t>
            </a:r>
            <a:r>
              <a:rPr b="1" spc="479" sz="4608">
                <a:solidFill>
                  <a:srgbClr val="FFFFFF"/>
                </a:solidFill>
              </a:rPr>
              <a:t> </a:t>
            </a:r>
            <a:r>
              <a:rPr b="1" spc="-768" sz="4608">
                <a:solidFill>
                  <a:srgbClr val="FFFFFF"/>
                </a:solidFill>
              </a:rPr>
              <a:t> </a:t>
            </a:r>
            <a:r>
              <a:rPr b="1" spc="479" sz="4608">
                <a:solidFill>
                  <a:srgbClr val="FFFFFF"/>
                </a:solidFill>
              </a:rPr>
              <a:t>SEO?</a:t>
            </a:r>
          </a:p>
        </p:txBody>
      </p:sp>
      <p:sp>
        <p:nvSpPr>
          <p:cNvPr id="85" name="Shape 85"/>
          <p:cNvSpPr/>
          <p:nvPr/>
        </p:nvSpPr>
        <p:spPr>
          <a:xfrm>
            <a:off x="554699" y="4729210"/>
            <a:ext cx="5922302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R="5080" indent="12700">
              <a:defRPr sz="3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Things to take into consideration before investing  in SEO.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>
                <a:solidFill>
                  <a:srgbClr val="000000"/>
                </a:solidFill>
              </a:defRPr>
            </a:pPr>
            <a:r>
              <a:rPr i="1" sz="3200">
                <a:solidFill>
                  <a:srgbClr val="808080"/>
                </a:solidFill>
              </a:rPr>
              <a:t>STATE OF THE WEB</a:t>
            </a:r>
            <a:endParaRPr i="1" sz="3200">
              <a:solidFill>
                <a:srgbClr val="808080"/>
              </a:solidFill>
            </a:endParaRPr>
          </a:p>
          <a:p>
            <a:pPr lvl="0">
              <a:defRPr i="0">
                <a:solidFill>
                  <a:srgbClr val="000000"/>
                </a:solidFill>
              </a:defRPr>
            </a:pPr>
            <a:r>
              <a:rPr i="1" sz="3200">
                <a:solidFill>
                  <a:srgbClr val="808080"/>
                </a:solidFill>
              </a:rPr>
              <a:t>Desktop Vs. Mobile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Shape 318"/>
          <p:cNvSpPr/>
          <p:nvPr/>
        </p:nvSpPr>
        <p:spPr>
          <a:xfrm>
            <a:off x="344804" y="1295400"/>
            <a:ext cx="1753967" cy="1774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10952" indent="9525">
              <a:lnSpc>
                <a:spcPts val="3500"/>
              </a:lnSpc>
            </a:pPr>
            <a:r>
              <a:rPr sz="3200">
                <a:solidFill>
                  <a:srgbClr val="FFFFFF"/>
                </a:solidFill>
              </a:rPr>
              <a:t>De</a:t>
            </a:r>
            <a:r>
              <a:rPr spc="4" sz="3200">
                <a:solidFill>
                  <a:srgbClr val="FFFFFF"/>
                </a:solidFill>
              </a:rPr>
              <a:t>sk</a:t>
            </a:r>
            <a:r>
              <a:rPr spc="-4" sz="3200">
                <a:solidFill>
                  <a:srgbClr val="FFFFFF"/>
                </a:solidFill>
              </a:rPr>
              <a:t>t</a:t>
            </a:r>
            <a:r>
              <a:rPr sz="3200">
                <a:solidFill>
                  <a:srgbClr val="FFFFFF"/>
                </a:solidFill>
              </a:rPr>
              <a:t>op</a:t>
            </a:r>
            <a:r>
              <a:rPr spc="-75" sz="3200">
                <a:solidFill>
                  <a:srgbClr val="FFFFFF"/>
                </a:solidFill>
              </a:rPr>
              <a:t> </a:t>
            </a:r>
            <a:r>
              <a:rPr spc="-4" sz="3200">
                <a:solidFill>
                  <a:srgbClr val="FFFFFF"/>
                </a:solidFill>
              </a:rPr>
              <a:t>vs.</a:t>
            </a:r>
            <a:endParaRPr sz="3200"/>
          </a:p>
          <a:p>
            <a:pPr lvl="0" indent="9525">
              <a:lnSpc>
                <a:spcPts val="3300"/>
              </a:lnSpc>
            </a:pPr>
            <a:r>
              <a:rPr spc="-8" sz="3200">
                <a:solidFill>
                  <a:srgbClr val="FFFFFF"/>
                </a:solidFill>
              </a:rPr>
              <a:t>Mo</a:t>
            </a:r>
            <a:r>
              <a:rPr spc="-4" sz="3200">
                <a:solidFill>
                  <a:srgbClr val="FFFFFF"/>
                </a:solidFill>
              </a:rPr>
              <a:t>b</a:t>
            </a:r>
            <a:r>
              <a:rPr spc="-8" sz="3200">
                <a:solidFill>
                  <a:srgbClr val="FFFFFF"/>
                </a:solidFill>
              </a:rPr>
              <a:t>ile</a:t>
            </a:r>
            <a:endParaRPr sz="3200"/>
          </a:p>
          <a:p>
            <a:pPr lvl="0" indent="9525">
              <a:lnSpc>
                <a:spcPts val="3700"/>
              </a:lnSpc>
            </a:pPr>
            <a:r>
              <a:rPr spc="-4" sz="3200">
                <a:solidFill>
                  <a:srgbClr val="FFFFFF"/>
                </a:solidFill>
              </a:rPr>
              <a:t>Visits</a:t>
            </a:r>
          </a:p>
        </p:txBody>
      </p:sp>
      <p:sp>
        <p:nvSpPr>
          <p:cNvPr id="319" name="Shape 319"/>
          <p:cNvSpPr/>
          <p:nvPr/>
        </p:nvSpPr>
        <p:spPr>
          <a:xfrm>
            <a:off x="2362200" y="1371600"/>
            <a:ext cx="6365974" cy="3962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>
              <a:defRPr sz="1300"/>
            </a:pPr>
          </a:p>
        </p:txBody>
      </p:sp>
    </p:spTree>
  </p:cSld>
  <p:clrMapOvr>
    <a:masterClrMapping/>
  </p:clrMapOvr>
  <p:transition spd="med" advClick="1">
    <p:dissolv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344805" y="1369174"/>
            <a:ext cx="1679258" cy="3551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3810" indent="9525">
              <a:lnSpc>
                <a:spcPts val="3500"/>
              </a:lnSpc>
            </a:pPr>
            <a:r>
              <a:rPr sz="3300">
                <a:solidFill>
                  <a:srgbClr val="FFFFFF"/>
                </a:solidFill>
              </a:rPr>
              <a:t>De</a:t>
            </a:r>
            <a:r>
              <a:rPr spc="4" sz="3300">
                <a:solidFill>
                  <a:srgbClr val="FFFFFF"/>
                </a:solidFill>
              </a:rPr>
              <a:t>sk</a:t>
            </a:r>
            <a:r>
              <a:rPr spc="-4" sz="3300">
                <a:solidFill>
                  <a:srgbClr val="FFFFFF"/>
                </a:solidFill>
              </a:rPr>
              <a:t>t</a:t>
            </a:r>
            <a:r>
              <a:rPr spc="-8" sz="3300">
                <a:solidFill>
                  <a:srgbClr val="FFFFFF"/>
                </a:solidFill>
              </a:rPr>
              <a:t>o</a:t>
            </a:r>
            <a:r>
              <a:rPr sz="3300">
                <a:solidFill>
                  <a:srgbClr val="FFFFFF"/>
                </a:solidFill>
              </a:rPr>
              <a:t>p  </a:t>
            </a:r>
            <a:r>
              <a:rPr spc="-4" sz="3300">
                <a:solidFill>
                  <a:srgbClr val="FFFFFF"/>
                </a:solidFill>
              </a:rPr>
              <a:t>vs.</a:t>
            </a:r>
            <a:endParaRPr sz="3300"/>
          </a:p>
          <a:p>
            <a:pPr lvl="0" indent="9525">
              <a:lnSpc>
                <a:spcPts val="3300"/>
              </a:lnSpc>
            </a:pPr>
            <a:r>
              <a:rPr spc="-8" sz="3300">
                <a:solidFill>
                  <a:srgbClr val="FFFFFF"/>
                </a:solidFill>
              </a:rPr>
              <a:t>Mobile</a:t>
            </a:r>
            <a:endParaRPr sz="3300"/>
          </a:p>
          <a:p>
            <a:pPr lvl="0" marR="498158" indent="9525">
              <a:lnSpc>
                <a:spcPct val="89900"/>
              </a:lnSpc>
              <a:spcBef>
                <a:spcPts val="200"/>
              </a:spcBef>
            </a:pPr>
            <a:r>
              <a:rPr spc="-4" sz="3300">
                <a:solidFill>
                  <a:srgbClr val="FFFFFF"/>
                </a:solidFill>
              </a:rPr>
              <a:t>Page  V</a:t>
            </a:r>
            <a:r>
              <a:rPr spc="-8" sz="3300">
                <a:solidFill>
                  <a:srgbClr val="FFFFFF"/>
                </a:solidFill>
              </a:rPr>
              <a:t>i</a:t>
            </a:r>
            <a:r>
              <a:rPr sz="3300">
                <a:solidFill>
                  <a:srgbClr val="FFFFFF"/>
                </a:solidFill>
              </a:rPr>
              <a:t>e</a:t>
            </a:r>
            <a:r>
              <a:rPr spc="4" sz="3300">
                <a:solidFill>
                  <a:srgbClr val="FFFFFF"/>
                </a:solidFill>
              </a:rPr>
              <a:t>w</a:t>
            </a:r>
            <a:r>
              <a:rPr sz="3300">
                <a:solidFill>
                  <a:srgbClr val="FFFFFF"/>
                </a:solidFill>
              </a:rPr>
              <a:t>s  </a:t>
            </a:r>
            <a:r>
              <a:rPr spc="-4" sz="3300">
                <a:solidFill>
                  <a:srgbClr val="FFFFFF"/>
                </a:solidFill>
              </a:rPr>
              <a:t>Per  V</a:t>
            </a:r>
            <a:r>
              <a:rPr spc="-8" sz="3300">
                <a:solidFill>
                  <a:srgbClr val="FFFFFF"/>
                </a:solidFill>
              </a:rPr>
              <a:t>i</a:t>
            </a:r>
            <a:r>
              <a:rPr spc="4" sz="3300">
                <a:solidFill>
                  <a:srgbClr val="FFFFFF"/>
                </a:solidFill>
              </a:rPr>
              <a:t>s</a:t>
            </a:r>
            <a:r>
              <a:rPr spc="-8" sz="3300">
                <a:solidFill>
                  <a:srgbClr val="FFFFFF"/>
                </a:solidFill>
              </a:rPr>
              <a:t>it</a:t>
            </a:r>
            <a:r>
              <a:rPr spc="-4" sz="3300">
                <a:solidFill>
                  <a:srgbClr val="FFFFFF"/>
                </a:solidFill>
              </a:rPr>
              <a:t>o</a:t>
            </a:r>
            <a:r>
              <a:rPr sz="3300">
                <a:solidFill>
                  <a:srgbClr val="FFFFFF"/>
                </a:solidFill>
              </a:rPr>
              <a:t>r</a:t>
            </a:r>
          </a:p>
        </p:txBody>
      </p:sp>
      <p:sp>
        <p:nvSpPr>
          <p:cNvPr id="323" name="Shape 323"/>
          <p:cNvSpPr/>
          <p:nvPr/>
        </p:nvSpPr>
        <p:spPr>
          <a:xfrm>
            <a:off x="2368868" y="1369174"/>
            <a:ext cx="6359305" cy="396482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>
              <a:defRPr sz="1300"/>
            </a:pPr>
          </a:p>
        </p:txBody>
      </p:sp>
    </p:spTree>
  </p:cSld>
  <p:clrMapOvr>
    <a:masterClrMapping/>
  </p:clrMapOvr>
  <p:transition spd="med" advClick="1">
    <p:dissolv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hape 326"/>
          <p:cNvSpPr/>
          <p:nvPr>
            <p:ph type="title"/>
          </p:nvPr>
        </p:nvSpPr>
        <p:spPr>
          <a:xfrm>
            <a:off x="344805" y="993460"/>
            <a:ext cx="1824990" cy="20354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indent="9525">
              <a:lnSpc>
                <a:spcPts val="2700"/>
              </a:lnSpc>
            </a:pPr>
            <a:r>
              <a:rPr spc="-100" sz="3200"/>
              <a:t>Mobile</a:t>
            </a:r>
            <a:endParaRPr sz="3200"/>
          </a:p>
          <a:p>
            <a:pPr lvl="0" marR="3810" indent="9525">
              <a:lnSpc>
                <a:spcPct val="80000"/>
              </a:lnSpc>
              <a:spcBef>
                <a:spcPts val="300"/>
              </a:spcBef>
            </a:pPr>
            <a:r>
              <a:rPr spc="-100" sz="3200"/>
              <a:t>First  Indexing  </a:t>
            </a:r>
            <a:r>
              <a:rPr sz="3200"/>
              <a:t>&amp;  </a:t>
            </a:r>
            <a:r>
              <a:rPr spc="-100" sz="3200"/>
              <a:t>C</a:t>
            </a:r>
            <a:r>
              <a:rPr sz="3200"/>
              <a:t>r</a:t>
            </a:r>
            <a:r>
              <a:rPr spc="-100" sz="3200"/>
              <a:t>a</a:t>
            </a:r>
            <a:r>
              <a:rPr sz="3200"/>
              <a:t>w</a:t>
            </a:r>
            <a:r>
              <a:rPr spc="-100" sz="3200"/>
              <a:t>li</a:t>
            </a:r>
            <a:r>
              <a:rPr sz="3200"/>
              <a:t>ng</a:t>
            </a:r>
          </a:p>
        </p:txBody>
      </p:sp>
      <p:sp>
        <p:nvSpPr>
          <p:cNvPr id="327" name="Shape 327"/>
          <p:cNvSpPr/>
          <p:nvPr/>
        </p:nvSpPr>
        <p:spPr>
          <a:xfrm>
            <a:off x="2571749" y="993460"/>
            <a:ext cx="6082034" cy="43782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>
              <a:defRPr sz="1300"/>
            </a:pPr>
          </a:p>
        </p:txBody>
      </p:sp>
    </p:spTree>
  </p:cSld>
  <p:clrMapOvr>
    <a:masterClrMapping/>
  </p:clrMapOvr>
  <p:transition spd="med" advClick="1">
    <p:dissolv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hape 330"/>
          <p:cNvSpPr/>
          <p:nvPr>
            <p:ph type="title"/>
          </p:nvPr>
        </p:nvSpPr>
        <p:spPr>
          <a:xfrm>
            <a:off x="459104" y="1227820"/>
            <a:ext cx="6326029" cy="4270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indent="9525"/>
            <a:r>
              <a:rPr spc="-100" sz="2700"/>
              <a:t>Small Retail Site Crawl </a:t>
            </a:r>
            <a:r>
              <a:rPr sz="2700"/>
              <a:t>– </a:t>
            </a:r>
            <a:r>
              <a:rPr spc="-100" sz="2700"/>
              <a:t>Critical Issues</a:t>
            </a:r>
          </a:p>
        </p:txBody>
      </p:sp>
      <p:sp>
        <p:nvSpPr>
          <p:cNvPr id="331" name="Shape 331"/>
          <p:cNvSpPr/>
          <p:nvPr/>
        </p:nvSpPr>
        <p:spPr>
          <a:xfrm>
            <a:off x="1524000" y="2389241"/>
            <a:ext cx="6096000" cy="642601"/>
          </a:xfrm>
          <a:prstGeom prst="rect">
            <a:avLst/>
          </a:prstGeom>
          <a:solidFill>
            <a:srgbClr val="FFFFFF">
              <a:alpha val="90199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300"/>
            </a:pPr>
          </a:p>
        </p:txBody>
      </p:sp>
      <p:sp>
        <p:nvSpPr>
          <p:cNvPr id="332" name="Shape 332"/>
          <p:cNvSpPr/>
          <p:nvPr/>
        </p:nvSpPr>
        <p:spPr>
          <a:xfrm>
            <a:off x="1524000" y="2389241"/>
            <a:ext cx="6096000" cy="642602"/>
          </a:xfrm>
          <a:prstGeom prst="rect">
            <a:avLst/>
          </a:prstGeom>
          <a:ln w="25400">
            <a:solidFill>
              <a:srgbClr val="1D57A7"/>
            </a:solidFill>
          </a:ln>
        </p:spPr>
        <p:txBody>
          <a:bodyPr lIns="0" tIns="0" rIns="0" bIns="0"/>
          <a:lstStyle/>
          <a:p>
            <a:pPr lvl="0">
              <a:defRPr sz="1300"/>
            </a:pPr>
          </a:p>
        </p:txBody>
      </p:sp>
      <p:sp>
        <p:nvSpPr>
          <p:cNvPr id="333" name="Shape 333"/>
          <p:cNvSpPr/>
          <p:nvPr/>
        </p:nvSpPr>
        <p:spPr>
          <a:xfrm>
            <a:off x="1828800" y="2012862"/>
            <a:ext cx="4267200" cy="752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965" y="0"/>
                </a:moveTo>
                <a:lnTo>
                  <a:pt x="635" y="0"/>
                </a:lnTo>
                <a:lnTo>
                  <a:pt x="466" y="129"/>
                </a:lnTo>
                <a:lnTo>
                  <a:pt x="315" y="492"/>
                </a:lnTo>
                <a:lnTo>
                  <a:pt x="186" y="1054"/>
                </a:lnTo>
                <a:lnTo>
                  <a:pt x="87" y="1783"/>
                </a:lnTo>
                <a:lnTo>
                  <a:pt x="23" y="2643"/>
                </a:lnTo>
                <a:lnTo>
                  <a:pt x="0" y="3600"/>
                </a:lnTo>
                <a:lnTo>
                  <a:pt x="0" y="18000"/>
                </a:lnTo>
                <a:lnTo>
                  <a:pt x="23" y="18957"/>
                </a:lnTo>
                <a:lnTo>
                  <a:pt x="87" y="19817"/>
                </a:lnTo>
                <a:lnTo>
                  <a:pt x="186" y="20546"/>
                </a:lnTo>
                <a:lnTo>
                  <a:pt x="315" y="21108"/>
                </a:lnTo>
                <a:lnTo>
                  <a:pt x="466" y="21471"/>
                </a:lnTo>
                <a:lnTo>
                  <a:pt x="635" y="21600"/>
                </a:lnTo>
                <a:lnTo>
                  <a:pt x="20965" y="21600"/>
                </a:lnTo>
                <a:lnTo>
                  <a:pt x="21134" y="21471"/>
                </a:lnTo>
                <a:lnTo>
                  <a:pt x="21285" y="21108"/>
                </a:lnTo>
                <a:lnTo>
                  <a:pt x="21414" y="20546"/>
                </a:lnTo>
                <a:lnTo>
                  <a:pt x="21513" y="19817"/>
                </a:lnTo>
                <a:lnTo>
                  <a:pt x="21577" y="18957"/>
                </a:lnTo>
                <a:lnTo>
                  <a:pt x="21600" y="18000"/>
                </a:lnTo>
                <a:lnTo>
                  <a:pt x="21600" y="3600"/>
                </a:lnTo>
                <a:lnTo>
                  <a:pt x="21577" y="2643"/>
                </a:lnTo>
                <a:lnTo>
                  <a:pt x="21513" y="1783"/>
                </a:lnTo>
                <a:lnTo>
                  <a:pt x="21414" y="1054"/>
                </a:lnTo>
                <a:lnTo>
                  <a:pt x="21285" y="492"/>
                </a:lnTo>
                <a:lnTo>
                  <a:pt x="21134" y="129"/>
                </a:lnTo>
                <a:lnTo>
                  <a:pt x="20965" y="0"/>
                </a:lnTo>
                <a:close/>
              </a:path>
            </a:pathLst>
          </a:custGeom>
          <a:solidFill>
            <a:srgbClr val="1D57A7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300"/>
            </a:pPr>
          </a:p>
        </p:txBody>
      </p:sp>
      <p:sp>
        <p:nvSpPr>
          <p:cNvPr id="334" name="Shape 334"/>
          <p:cNvSpPr/>
          <p:nvPr/>
        </p:nvSpPr>
        <p:spPr>
          <a:xfrm>
            <a:off x="1828800" y="2012862"/>
            <a:ext cx="4267200" cy="752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lnTo>
                  <a:pt x="23" y="2643"/>
                </a:lnTo>
                <a:lnTo>
                  <a:pt x="87" y="1783"/>
                </a:lnTo>
                <a:lnTo>
                  <a:pt x="186" y="1054"/>
                </a:lnTo>
                <a:lnTo>
                  <a:pt x="315" y="492"/>
                </a:lnTo>
                <a:lnTo>
                  <a:pt x="466" y="129"/>
                </a:lnTo>
                <a:lnTo>
                  <a:pt x="635" y="0"/>
                </a:lnTo>
                <a:lnTo>
                  <a:pt x="20965" y="0"/>
                </a:lnTo>
                <a:lnTo>
                  <a:pt x="21134" y="129"/>
                </a:lnTo>
                <a:lnTo>
                  <a:pt x="21285" y="492"/>
                </a:lnTo>
                <a:lnTo>
                  <a:pt x="21414" y="1054"/>
                </a:lnTo>
                <a:lnTo>
                  <a:pt x="21513" y="1783"/>
                </a:lnTo>
                <a:lnTo>
                  <a:pt x="21577" y="2643"/>
                </a:lnTo>
                <a:lnTo>
                  <a:pt x="21600" y="3600"/>
                </a:lnTo>
                <a:lnTo>
                  <a:pt x="21600" y="18000"/>
                </a:lnTo>
                <a:lnTo>
                  <a:pt x="21577" y="18957"/>
                </a:lnTo>
                <a:lnTo>
                  <a:pt x="21513" y="19817"/>
                </a:lnTo>
                <a:lnTo>
                  <a:pt x="21414" y="20546"/>
                </a:lnTo>
                <a:lnTo>
                  <a:pt x="21285" y="21108"/>
                </a:lnTo>
                <a:lnTo>
                  <a:pt x="21134" y="21471"/>
                </a:lnTo>
                <a:lnTo>
                  <a:pt x="20965" y="21600"/>
                </a:lnTo>
                <a:lnTo>
                  <a:pt x="635" y="21600"/>
                </a:lnTo>
                <a:lnTo>
                  <a:pt x="466" y="21471"/>
                </a:lnTo>
                <a:lnTo>
                  <a:pt x="315" y="21108"/>
                </a:lnTo>
                <a:lnTo>
                  <a:pt x="186" y="20546"/>
                </a:lnTo>
                <a:lnTo>
                  <a:pt x="87" y="19817"/>
                </a:lnTo>
                <a:lnTo>
                  <a:pt x="23" y="18957"/>
                </a:lnTo>
                <a:lnTo>
                  <a:pt x="0" y="18000"/>
                </a:lnTo>
                <a:lnTo>
                  <a:pt x="0" y="3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lIns="0" tIns="0" rIns="0" bIns="0"/>
          <a:lstStyle/>
          <a:p>
            <a:pPr lvl="0">
              <a:defRPr sz="1300"/>
            </a:pPr>
          </a:p>
        </p:txBody>
      </p:sp>
      <p:sp>
        <p:nvSpPr>
          <p:cNvPr id="335" name="Shape 335"/>
          <p:cNvSpPr/>
          <p:nvPr/>
        </p:nvSpPr>
        <p:spPr>
          <a:xfrm>
            <a:off x="1524000" y="3545921"/>
            <a:ext cx="6096000" cy="642601"/>
          </a:xfrm>
          <a:prstGeom prst="rect">
            <a:avLst/>
          </a:prstGeom>
          <a:solidFill>
            <a:srgbClr val="FFFFFF">
              <a:alpha val="90199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300"/>
            </a:pPr>
          </a:p>
        </p:txBody>
      </p:sp>
      <p:sp>
        <p:nvSpPr>
          <p:cNvPr id="336" name="Shape 336"/>
          <p:cNvSpPr/>
          <p:nvPr/>
        </p:nvSpPr>
        <p:spPr>
          <a:xfrm>
            <a:off x="1524000" y="3545921"/>
            <a:ext cx="6096000" cy="642602"/>
          </a:xfrm>
          <a:prstGeom prst="rect">
            <a:avLst/>
          </a:prstGeom>
          <a:ln w="25400">
            <a:solidFill>
              <a:srgbClr val="1D57A7"/>
            </a:solidFill>
          </a:ln>
        </p:spPr>
        <p:txBody>
          <a:bodyPr lIns="0" tIns="0" rIns="0" bIns="0"/>
          <a:lstStyle/>
          <a:p>
            <a:pPr lvl="0">
              <a:defRPr sz="1300"/>
            </a:pPr>
          </a:p>
        </p:txBody>
      </p:sp>
      <p:sp>
        <p:nvSpPr>
          <p:cNvPr id="337" name="Shape 337"/>
          <p:cNvSpPr/>
          <p:nvPr/>
        </p:nvSpPr>
        <p:spPr>
          <a:xfrm>
            <a:off x="1828800" y="3163955"/>
            <a:ext cx="4267200" cy="752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965" y="0"/>
                </a:moveTo>
                <a:lnTo>
                  <a:pt x="635" y="0"/>
                </a:lnTo>
                <a:lnTo>
                  <a:pt x="466" y="129"/>
                </a:lnTo>
                <a:lnTo>
                  <a:pt x="315" y="492"/>
                </a:lnTo>
                <a:lnTo>
                  <a:pt x="186" y="1054"/>
                </a:lnTo>
                <a:lnTo>
                  <a:pt x="87" y="1783"/>
                </a:lnTo>
                <a:lnTo>
                  <a:pt x="23" y="2643"/>
                </a:lnTo>
                <a:lnTo>
                  <a:pt x="0" y="3600"/>
                </a:lnTo>
                <a:lnTo>
                  <a:pt x="0" y="18000"/>
                </a:lnTo>
                <a:lnTo>
                  <a:pt x="23" y="18957"/>
                </a:lnTo>
                <a:lnTo>
                  <a:pt x="87" y="19817"/>
                </a:lnTo>
                <a:lnTo>
                  <a:pt x="186" y="20546"/>
                </a:lnTo>
                <a:lnTo>
                  <a:pt x="315" y="21108"/>
                </a:lnTo>
                <a:lnTo>
                  <a:pt x="466" y="21471"/>
                </a:lnTo>
                <a:lnTo>
                  <a:pt x="635" y="21600"/>
                </a:lnTo>
                <a:lnTo>
                  <a:pt x="20965" y="21600"/>
                </a:lnTo>
                <a:lnTo>
                  <a:pt x="21134" y="21471"/>
                </a:lnTo>
                <a:lnTo>
                  <a:pt x="21285" y="21108"/>
                </a:lnTo>
                <a:lnTo>
                  <a:pt x="21414" y="20546"/>
                </a:lnTo>
                <a:lnTo>
                  <a:pt x="21513" y="19817"/>
                </a:lnTo>
                <a:lnTo>
                  <a:pt x="21577" y="18957"/>
                </a:lnTo>
                <a:lnTo>
                  <a:pt x="21600" y="18000"/>
                </a:lnTo>
                <a:lnTo>
                  <a:pt x="21600" y="3600"/>
                </a:lnTo>
                <a:lnTo>
                  <a:pt x="21577" y="2643"/>
                </a:lnTo>
                <a:lnTo>
                  <a:pt x="21513" y="1783"/>
                </a:lnTo>
                <a:lnTo>
                  <a:pt x="21414" y="1054"/>
                </a:lnTo>
                <a:lnTo>
                  <a:pt x="21285" y="492"/>
                </a:lnTo>
                <a:lnTo>
                  <a:pt x="21134" y="129"/>
                </a:lnTo>
                <a:lnTo>
                  <a:pt x="20965" y="0"/>
                </a:lnTo>
                <a:close/>
              </a:path>
            </a:pathLst>
          </a:custGeom>
          <a:solidFill>
            <a:srgbClr val="1D57A7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300"/>
            </a:pPr>
          </a:p>
        </p:txBody>
      </p:sp>
      <p:sp>
        <p:nvSpPr>
          <p:cNvPr id="338" name="Shape 338"/>
          <p:cNvSpPr/>
          <p:nvPr/>
        </p:nvSpPr>
        <p:spPr>
          <a:xfrm>
            <a:off x="1828800" y="3163955"/>
            <a:ext cx="4267200" cy="752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lnTo>
                  <a:pt x="23" y="2643"/>
                </a:lnTo>
                <a:lnTo>
                  <a:pt x="87" y="1783"/>
                </a:lnTo>
                <a:lnTo>
                  <a:pt x="186" y="1054"/>
                </a:lnTo>
                <a:lnTo>
                  <a:pt x="315" y="492"/>
                </a:lnTo>
                <a:lnTo>
                  <a:pt x="466" y="129"/>
                </a:lnTo>
                <a:lnTo>
                  <a:pt x="635" y="0"/>
                </a:lnTo>
                <a:lnTo>
                  <a:pt x="20965" y="0"/>
                </a:lnTo>
                <a:lnTo>
                  <a:pt x="21134" y="129"/>
                </a:lnTo>
                <a:lnTo>
                  <a:pt x="21285" y="492"/>
                </a:lnTo>
                <a:lnTo>
                  <a:pt x="21414" y="1054"/>
                </a:lnTo>
                <a:lnTo>
                  <a:pt x="21513" y="1783"/>
                </a:lnTo>
                <a:lnTo>
                  <a:pt x="21577" y="2643"/>
                </a:lnTo>
                <a:lnTo>
                  <a:pt x="21600" y="3600"/>
                </a:lnTo>
                <a:lnTo>
                  <a:pt x="21600" y="18000"/>
                </a:lnTo>
                <a:lnTo>
                  <a:pt x="21577" y="18957"/>
                </a:lnTo>
                <a:lnTo>
                  <a:pt x="21513" y="19817"/>
                </a:lnTo>
                <a:lnTo>
                  <a:pt x="21414" y="20546"/>
                </a:lnTo>
                <a:lnTo>
                  <a:pt x="21285" y="21108"/>
                </a:lnTo>
                <a:lnTo>
                  <a:pt x="21134" y="21471"/>
                </a:lnTo>
                <a:lnTo>
                  <a:pt x="20965" y="21600"/>
                </a:lnTo>
                <a:lnTo>
                  <a:pt x="635" y="21600"/>
                </a:lnTo>
                <a:lnTo>
                  <a:pt x="466" y="21471"/>
                </a:lnTo>
                <a:lnTo>
                  <a:pt x="315" y="21108"/>
                </a:lnTo>
                <a:lnTo>
                  <a:pt x="186" y="20546"/>
                </a:lnTo>
                <a:lnTo>
                  <a:pt x="87" y="19817"/>
                </a:lnTo>
                <a:lnTo>
                  <a:pt x="23" y="18957"/>
                </a:lnTo>
                <a:lnTo>
                  <a:pt x="0" y="18000"/>
                </a:lnTo>
                <a:lnTo>
                  <a:pt x="0" y="3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lIns="0" tIns="0" rIns="0" bIns="0"/>
          <a:lstStyle/>
          <a:p>
            <a:pPr lvl="0">
              <a:defRPr sz="1300"/>
            </a:pPr>
          </a:p>
        </p:txBody>
      </p:sp>
      <p:sp>
        <p:nvSpPr>
          <p:cNvPr id="339" name="Shape 339"/>
          <p:cNvSpPr/>
          <p:nvPr/>
        </p:nvSpPr>
        <p:spPr>
          <a:xfrm>
            <a:off x="1524000" y="4702600"/>
            <a:ext cx="6096000" cy="642602"/>
          </a:xfrm>
          <a:prstGeom prst="rect">
            <a:avLst/>
          </a:prstGeom>
          <a:solidFill>
            <a:srgbClr val="FFFFFF">
              <a:alpha val="90199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300"/>
            </a:pPr>
          </a:p>
        </p:txBody>
      </p:sp>
      <p:sp>
        <p:nvSpPr>
          <p:cNvPr id="340" name="Shape 340"/>
          <p:cNvSpPr/>
          <p:nvPr/>
        </p:nvSpPr>
        <p:spPr>
          <a:xfrm>
            <a:off x="1524000" y="4702600"/>
            <a:ext cx="6096000" cy="642602"/>
          </a:xfrm>
          <a:prstGeom prst="rect">
            <a:avLst/>
          </a:prstGeom>
          <a:ln w="25400">
            <a:solidFill>
              <a:srgbClr val="1D57A7"/>
            </a:solidFill>
          </a:ln>
        </p:spPr>
        <p:txBody>
          <a:bodyPr lIns="0" tIns="0" rIns="0" bIns="0"/>
          <a:lstStyle/>
          <a:p>
            <a:pPr lvl="0">
              <a:defRPr sz="1300"/>
            </a:pPr>
          </a:p>
        </p:txBody>
      </p:sp>
      <p:sp>
        <p:nvSpPr>
          <p:cNvPr id="341" name="Shape 341"/>
          <p:cNvSpPr/>
          <p:nvPr/>
        </p:nvSpPr>
        <p:spPr>
          <a:xfrm>
            <a:off x="1828800" y="4326221"/>
            <a:ext cx="4267200" cy="752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965" y="0"/>
                </a:moveTo>
                <a:lnTo>
                  <a:pt x="635" y="0"/>
                </a:lnTo>
                <a:lnTo>
                  <a:pt x="466" y="129"/>
                </a:lnTo>
                <a:lnTo>
                  <a:pt x="315" y="492"/>
                </a:lnTo>
                <a:lnTo>
                  <a:pt x="186" y="1054"/>
                </a:lnTo>
                <a:lnTo>
                  <a:pt x="87" y="1783"/>
                </a:lnTo>
                <a:lnTo>
                  <a:pt x="23" y="2643"/>
                </a:lnTo>
                <a:lnTo>
                  <a:pt x="0" y="3600"/>
                </a:lnTo>
                <a:lnTo>
                  <a:pt x="0" y="18000"/>
                </a:lnTo>
                <a:lnTo>
                  <a:pt x="23" y="18957"/>
                </a:lnTo>
                <a:lnTo>
                  <a:pt x="87" y="19817"/>
                </a:lnTo>
                <a:lnTo>
                  <a:pt x="186" y="20546"/>
                </a:lnTo>
                <a:lnTo>
                  <a:pt x="315" y="21108"/>
                </a:lnTo>
                <a:lnTo>
                  <a:pt x="466" y="21471"/>
                </a:lnTo>
                <a:lnTo>
                  <a:pt x="635" y="21600"/>
                </a:lnTo>
                <a:lnTo>
                  <a:pt x="20965" y="21600"/>
                </a:lnTo>
                <a:lnTo>
                  <a:pt x="21134" y="21471"/>
                </a:lnTo>
                <a:lnTo>
                  <a:pt x="21285" y="21108"/>
                </a:lnTo>
                <a:lnTo>
                  <a:pt x="21414" y="20546"/>
                </a:lnTo>
                <a:lnTo>
                  <a:pt x="21513" y="19817"/>
                </a:lnTo>
                <a:lnTo>
                  <a:pt x="21577" y="18957"/>
                </a:lnTo>
                <a:lnTo>
                  <a:pt x="21600" y="18000"/>
                </a:lnTo>
                <a:lnTo>
                  <a:pt x="21600" y="3600"/>
                </a:lnTo>
                <a:lnTo>
                  <a:pt x="21577" y="2643"/>
                </a:lnTo>
                <a:lnTo>
                  <a:pt x="21513" y="1783"/>
                </a:lnTo>
                <a:lnTo>
                  <a:pt x="21414" y="1054"/>
                </a:lnTo>
                <a:lnTo>
                  <a:pt x="21285" y="492"/>
                </a:lnTo>
                <a:lnTo>
                  <a:pt x="21134" y="129"/>
                </a:lnTo>
                <a:lnTo>
                  <a:pt x="20965" y="0"/>
                </a:lnTo>
                <a:close/>
              </a:path>
            </a:pathLst>
          </a:custGeom>
          <a:solidFill>
            <a:srgbClr val="1D57A7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300"/>
            </a:pPr>
          </a:p>
        </p:txBody>
      </p:sp>
      <p:sp>
        <p:nvSpPr>
          <p:cNvPr id="342" name="Shape 342"/>
          <p:cNvSpPr/>
          <p:nvPr/>
        </p:nvSpPr>
        <p:spPr>
          <a:xfrm>
            <a:off x="1828800" y="4326221"/>
            <a:ext cx="4267200" cy="752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lnTo>
                  <a:pt x="23" y="2643"/>
                </a:lnTo>
                <a:lnTo>
                  <a:pt x="87" y="1783"/>
                </a:lnTo>
                <a:lnTo>
                  <a:pt x="186" y="1054"/>
                </a:lnTo>
                <a:lnTo>
                  <a:pt x="315" y="492"/>
                </a:lnTo>
                <a:lnTo>
                  <a:pt x="466" y="129"/>
                </a:lnTo>
                <a:lnTo>
                  <a:pt x="635" y="0"/>
                </a:lnTo>
                <a:lnTo>
                  <a:pt x="20965" y="0"/>
                </a:lnTo>
                <a:lnTo>
                  <a:pt x="21134" y="129"/>
                </a:lnTo>
                <a:lnTo>
                  <a:pt x="21285" y="492"/>
                </a:lnTo>
                <a:lnTo>
                  <a:pt x="21414" y="1054"/>
                </a:lnTo>
                <a:lnTo>
                  <a:pt x="21513" y="1783"/>
                </a:lnTo>
                <a:lnTo>
                  <a:pt x="21577" y="2643"/>
                </a:lnTo>
                <a:lnTo>
                  <a:pt x="21600" y="3600"/>
                </a:lnTo>
                <a:lnTo>
                  <a:pt x="21600" y="18000"/>
                </a:lnTo>
                <a:lnTo>
                  <a:pt x="21577" y="18957"/>
                </a:lnTo>
                <a:lnTo>
                  <a:pt x="21513" y="19817"/>
                </a:lnTo>
                <a:lnTo>
                  <a:pt x="21414" y="20546"/>
                </a:lnTo>
                <a:lnTo>
                  <a:pt x="21285" y="21108"/>
                </a:lnTo>
                <a:lnTo>
                  <a:pt x="21134" y="21471"/>
                </a:lnTo>
                <a:lnTo>
                  <a:pt x="20965" y="21600"/>
                </a:lnTo>
                <a:lnTo>
                  <a:pt x="635" y="21600"/>
                </a:lnTo>
                <a:lnTo>
                  <a:pt x="466" y="21471"/>
                </a:lnTo>
                <a:lnTo>
                  <a:pt x="315" y="21108"/>
                </a:lnTo>
                <a:lnTo>
                  <a:pt x="186" y="20546"/>
                </a:lnTo>
                <a:lnTo>
                  <a:pt x="87" y="19817"/>
                </a:lnTo>
                <a:lnTo>
                  <a:pt x="23" y="18957"/>
                </a:lnTo>
                <a:lnTo>
                  <a:pt x="0" y="18000"/>
                </a:lnTo>
                <a:lnTo>
                  <a:pt x="0" y="3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lIns="0" tIns="0" rIns="0" bIns="0"/>
          <a:lstStyle/>
          <a:p>
            <a:pPr lvl="0">
              <a:defRPr sz="1300"/>
            </a:pPr>
          </a:p>
        </p:txBody>
      </p:sp>
      <p:sp>
        <p:nvSpPr>
          <p:cNvPr id="343" name="Shape 343"/>
          <p:cNvSpPr/>
          <p:nvPr/>
        </p:nvSpPr>
        <p:spPr>
          <a:xfrm>
            <a:off x="2017311" y="2157378"/>
            <a:ext cx="3502343" cy="38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9525"/>
            <a:r>
              <a:rPr spc="-4" sz="2500">
                <a:solidFill>
                  <a:srgbClr val="FFFFFF"/>
                </a:solidFill>
              </a:rPr>
              <a:t>No </a:t>
            </a:r>
            <a:r>
              <a:rPr spc="-11" sz="2500">
                <a:solidFill>
                  <a:srgbClr val="FFFFFF"/>
                </a:solidFill>
              </a:rPr>
              <a:t>Category</a:t>
            </a:r>
            <a:r>
              <a:rPr spc="-38" sz="2500">
                <a:solidFill>
                  <a:srgbClr val="FFFFFF"/>
                </a:solidFill>
              </a:rPr>
              <a:t> </a:t>
            </a:r>
            <a:r>
              <a:rPr spc="-19" sz="2500">
                <a:solidFill>
                  <a:srgbClr val="FFFFFF"/>
                </a:solidFill>
              </a:rPr>
              <a:t>Pages</a:t>
            </a:r>
            <a:endParaRPr sz="2500"/>
          </a:p>
          <a:p>
            <a:pPr lvl="0" marR="3810" indent="9525">
              <a:lnSpc>
                <a:spcPts val="9100"/>
              </a:lnSpc>
              <a:spcBef>
                <a:spcPts val="1200"/>
              </a:spcBef>
            </a:pPr>
            <a:r>
              <a:rPr sz="2500">
                <a:solidFill>
                  <a:srgbClr val="FFFFFF"/>
                </a:solidFill>
              </a:rPr>
              <a:t>Lots of Thin </a:t>
            </a:r>
            <a:r>
              <a:rPr spc="-15" sz="2500">
                <a:solidFill>
                  <a:srgbClr val="FFFFFF"/>
                </a:solidFill>
              </a:rPr>
              <a:t>Content</a:t>
            </a:r>
            <a:r>
              <a:rPr spc="-52" sz="2500">
                <a:solidFill>
                  <a:srgbClr val="FFFFFF"/>
                </a:solidFill>
              </a:rPr>
              <a:t> </a:t>
            </a:r>
            <a:r>
              <a:rPr spc="-19" sz="2500">
                <a:solidFill>
                  <a:srgbClr val="FFFFFF"/>
                </a:solidFill>
              </a:rPr>
              <a:t>Pages  </a:t>
            </a:r>
            <a:r>
              <a:rPr spc="-4" sz="2500">
                <a:solidFill>
                  <a:srgbClr val="FFFFFF"/>
                </a:solidFill>
              </a:rPr>
              <a:t>No </a:t>
            </a:r>
            <a:r>
              <a:rPr sz="2500">
                <a:solidFill>
                  <a:srgbClr val="FFFFFF"/>
                </a:solidFill>
              </a:rPr>
              <a:t>Basic</a:t>
            </a:r>
            <a:r>
              <a:rPr spc="-45" sz="2500">
                <a:solidFill>
                  <a:srgbClr val="FFFFFF"/>
                </a:solidFill>
              </a:rPr>
              <a:t> </a:t>
            </a:r>
            <a:r>
              <a:rPr spc="-15" sz="2500">
                <a:solidFill>
                  <a:srgbClr val="FFFFFF"/>
                </a:solidFill>
              </a:rPr>
              <a:t>Navigation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/>
        </p:nvSpPr>
        <p:spPr>
          <a:xfrm>
            <a:off x="0" y="857249"/>
            <a:ext cx="9144000" cy="6000751"/>
          </a:xfrm>
          <a:prstGeom prst="rect">
            <a:avLst/>
          </a:prstGeom>
          <a:solidFill>
            <a:srgbClr val="739BC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346" name="Shape 346"/>
          <p:cNvSpPr/>
          <p:nvPr/>
        </p:nvSpPr>
        <p:spPr>
          <a:xfrm>
            <a:off x="685800" y="457200"/>
            <a:ext cx="7772400" cy="597436"/>
          </a:xfrm>
          <a:prstGeom prst="rect">
            <a:avLst/>
          </a:prstGeom>
          <a:solidFill>
            <a:srgbClr val="E45A58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300"/>
            </a:pPr>
          </a:p>
        </p:txBody>
      </p:sp>
      <p:sp>
        <p:nvSpPr>
          <p:cNvPr id="347" name="Shape 347"/>
          <p:cNvSpPr/>
          <p:nvPr>
            <p:ph type="title"/>
          </p:nvPr>
        </p:nvSpPr>
        <p:spPr>
          <a:xfrm>
            <a:off x="2049660" y="498124"/>
            <a:ext cx="5044918" cy="50783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indent="9525"/>
            <a:r>
              <a:rPr spc="-100" sz="3300"/>
              <a:t>Summary of </a:t>
            </a:r>
            <a:r>
              <a:rPr sz="3300"/>
              <a:t>Issues</a:t>
            </a:r>
            <a:r>
              <a:rPr spc="-100" sz="3300"/>
              <a:t> Found</a:t>
            </a:r>
          </a:p>
        </p:txBody>
      </p:sp>
      <p:sp>
        <p:nvSpPr>
          <p:cNvPr id="348" name="Shape 348"/>
          <p:cNvSpPr/>
          <p:nvPr/>
        </p:nvSpPr>
        <p:spPr>
          <a:xfrm>
            <a:off x="685800" y="1054635"/>
            <a:ext cx="7772400" cy="51933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300"/>
            </a:pPr>
          </a:p>
        </p:txBody>
      </p:sp>
      <p:sp>
        <p:nvSpPr>
          <p:cNvPr id="349" name="Shape 349"/>
          <p:cNvSpPr/>
          <p:nvPr>
            <p:ph type="body" idx="1"/>
          </p:nvPr>
        </p:nvSpPr>
        <p:spPr>
          <a:xfrm>
            <a:off x="457198" y="1260475"/>
            <a:ext cx="8229601" cy="443198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R="3810" algn="ctr">
              <a:lnSpc>
                <a:spcPct val="150000"/>
              </a:lnSpc>
            </a:pPr>
            <a:r>
              <a:rPr spc="-100" sz="2400">
                <a:solidFill>
                  <a:srgbClr val="595959"/>
                </a:solidFill>
              </a:rPr>
              <a:t>Completely </a:t>
            </a:r>
            <a:r>
              <a:rPr sz="2400">
                <a:solidFill>
                  <a:srgbClr val="595959"/>
                </a:solidFill>
              </a:rPr>
              <a:t>missing </a:t>
            </a:r>
            <a:r>
              <a:rPr spc="-100" sz="2400">
                <a:solidFill>
                  <a:srgbClr val="595959"/>
                </a:solidFill>
              </a:rPr>
              <a:t>category page structures</a:t>
            </a:r>
            <a:endParaRPr spc="-8" sz="2400">
              <a:solidFill>
                <a:srgbClr val="595959"/>
              </a:solidFill>
            </a:endParaRPr>
          </a:p>
          <a:p>
            <a:pPr lvl="0" marR="3810" algn="ctr">
              <a:lnSpc>
                <a:spcPct val="150000"/>
              </a:lnSpc>
            </a:pPr>
            <a:r>
              <a:rPr sz="2400">
                <a:solidFill>
                  <a:srgbClr val="595959"/>
                </a:solidFill>
              </a:rPr>
              <a:t>Missing </a:t>
            </a:r>
            <a:r>
              <a:rPr spc="-100" sz="2400">
                <a:solidFill>
                  <a:srgbClr val="595959"/>
                </a:solidFill>
              </a:rPr>
              <a:t>product pages</a:t>
            </a:r>
            <a:endParaRPr spc="-100" sz="2400">
              <a:solidFill>
                <a:srgbClr val="595959"/>
              </a:solidFill>
            </a:endParaRPr>
          </a:p>
          <a:p>
            <a:pPr lvl="0" marR="534352" indent="537685" algn="ctr">
              <a:lnSpc>
                <a:spcPct val="150000"/>
              </a:lnSpc>
            </a:pPr>
            <a:r>
              <a:rPr spc="-100" sz="2400">
                <a:solidFill>
                  <a:srgbClr val="595959"/>
                </a:solidFill>
              </a:rPr>
              <a:t>Over-reliance on forms </a:t>
            </a:r>
            <a:r>
              <a:rPr sz="2400">
                <a:solidFill>
                  <a:srgbClr val="595959"/>
                </a:solidFill>
              </a:rPr>
              <a:t>/ </a:t>
            </a:r>
            <a:r>
              <a:rPr spc="-100" sz="2400">
                <a:solidFill>
                  <a:srgbClr val="595959"/>
                </a:solidFill>
              </a:rPr>
              <a:t>search</a:t>
            </a:r>
            <a:endParaRPr spc="-8" sz="2400">
              <a:solidFill>
                <a:srgbClr val="595959"/>
              </a:solidFill>
            </a:endParaRPr>
          </a:p>
          <a:p>
            <a:pPr lvl="0" marR="534352" indent="537685" algn="ctr">
              <a:lnSpc>
                <a:spcPct val="150000"/>
              </a:lnSpc>
            </a:pPr>
            <a:r>
              <a:rPr spc="-100" sz="2400">
                <a:solidFill>
                  <a:srgbClr val="595959"/>
                </a:solidFill>
              </a:rPr>
              <a:t>Massive levels of thin content</a:t>
            </a:r>
            <a:endParaRPr spc="-15" sz="2400">
              <a:solidFill>
                <a:srgbClr val="595959"/>
              </a:solidFill>
            </a:endParaRPr>
          </a:p>
          <a:p>
            <a:pPr lvl="0" marR="534352" indent="537685" algn="ctr">
              <a:lnSpc>
                <a:spcPct val="150000"/>
              </a:lnSpc>
            </a:pPr>
            <a:r>
              <a:rPr spc="-100" sz="2400">
                <a:solidFill>
                  <a:srgbClr val="595959"/>
                </a:solidFill>
              </a:rPr>
              <a:t>Broken desktop to mobile site links</a:t>
            </a:r>
            <a:endParaRPr spc="-8" sz="2400">
              <a:solidFill>
                <a:srgbClr val="595959"/>
              </a:solidFill>
            </a:endParaRPr>
          </a:p>
          <a:p>
            <a:pPr lvl="0" marR="534352" indent="537685" algn="ctr">
              <a:lnSpc>
                <a:spcPct val="150000"/>
              </a:lnSpc>
            </a:pPr>
            <a:r>
              <a:rPr spc="-100" sz="2400">
                <a:solidFill>
                  <a:srgbClr val="595959"/>
                </a:solidFill>
              </a:rPr>
              <a:t>Ridiculous crawl depth levels</a:t>
            </a:r>
            <a:endParaRPr spc="-11" sz="2400">
              <a:solidFill>
                <a:srgbClr val="595959"/>
              </a:solidFill>
            </a:endParaRPr>
          </a:p>
          <a:p>
            <a:pPr lvl="0" marR="534352" indent="537685" algn="ctr">
              <a:lnSpc>
                <a:spcPct val="150000"/>
              </a:lnSpc>
            </a:pPr>
            <a:r>
              <a:rPr sz="2400">
                <a:solidFill>
                  <a:srgbClr val="595959"/>
                </a:solidFill>
              </a:rPr>
              <a:t>Missing </a:t>
            </a:r>
            <a:r>
              <a:rPr spc="-100" sz="2400">
                <a:solidFill>
                  <a:srgbClr val="595959"/>
                </a:solidFill>
              </a:rPr>
              <a:t>structured markup</a:t>
            </a:r>
            <a:endParaRPr spc="-100" sz="2400">
              <a:solidFill>
                <a:srgbClr val="595959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spc="-100" sz="2400">
                <a:solidFill>
                  <a:srgbClr val="595959"/>
                </a:solidFill>
              </a:rPr>
              <a:t>Broken SEO tagging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/>
        </p:nvSpPr>
        <p:spPr>
          <a:xfrm>
            <a:off x="0" y="457200"/>
            <a:ext cx="9144000" cy="5943600"/>
          </a:xfrm>
          <a:prstGeom prst="rect">
            <a:avLst/>
          </a:prstGeom>
          <a:solidFill>
            <a:srgbClr val="739BCE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300"/>
            </a:pPr>
          </a:p>
        </p:txBody>
      </p:sp>
      <p:sp>
        <p:nvSpPr>
          <p:cNvPr id="352" name="Shape 352"/>
          <p:cNvSpPr/>
          <p:nvPr>
            <p:ph type="title"/>
          </p:nvPr>
        </p:nvSpPr>
        <p:spPr>
          <a:xfrm>
            <a:off x="4829287" y="2286000"/>
            <a:ext cx="2117408" cy="20354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indent="9525">
              <a:lnSpc>
                <a:spcPts val="2700"/>
              </a:lnSpc>
            </a:pPr>
            <a:r>
              <a:rPr spc="-100" sz="3300"/>
              <a:t>Your</a:t>
            </a:r>
            <a:endParaRPr sz="3300"/>
          </a:p>
          <a:p>
            <a:pPr lvl="0" marR="3810" indent="9525">
              <a:lnSpc>
                <a:spcPct val="80000"/>
              </a:lnSpc>
              <a:spcBef>
                <a:spcPts val="300"/>
              </a:spcBef>
            </a:pPr>
            <a:r>
              <a:rPr spc="-100" sz="3300"/>
              <a:t>Prospects  </a:t>
            </a:r>
            <a:r>
              <a:rPr sz="3300"/>
              <a:t>Screen  </a:t>
            </a:r>
            <a:r>
              <a:rPr spc="-100" sz="3300"/>
              <a:t>Looks </a:t>
            </a:r>
            <a:r>
              <a:rPr sz="3300"/>
              <a:t>a</a:t>
            </a:r>
            <a:r>
              <a:rPr spc="-100" sz="3300"/>
              <a:t> Bit  </a:t>
            </a:r>
            <a:r>
              <a:rPr sz="3300"/>
              <a:t>Like This</a:t>
            </a:r>
            <a:r>
              <a:rPr spc="-100" sz="3300"/>
              <a:t> </a:t>
            </a:r>
            <a:r>
              <a:rPr sz="3300"/>
              <a:t>…</a:t>
            </a:r>
          </a:p>
        </p:txBody>
      </p:sp>
      <p:sp>
        <p:nvSpPr>
          <p:cNvPr id="353" name="Shape 353"/>
          <p:cNvSpPr/>
          <p:nvPr/>
        </p:nvSpPr>
        <p:spPr>
          <a:xfrm>
            <a:off x="2000250" y="1485900"/>
            <a:ext cx="1887491" cy="3886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>
              <a:defRPr sz="1300"/>
            </a:pPr>
          </a:p>
        </p:txBody>
      </p:sp>
      <p:pic>
        <p:nvPicPr>
          <p:cNvPr id="354" name="image1.jpg" descr="Gradien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99475"/>
            <a:ext cx="9144000" cy="182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1.jpg" descr="Gradien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84214"/>
            <a:ext cx="9144000" cy="1820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/>
        </p:nvSpPr>
        <p:spPr>
          <a:xfrm>
            <a:off x="0" y="457200"/>
            <a:ext cx="9144000" cy="5943600"/>
          </a:xfrm>
          <a:prstGeom prst="rect">
            <a:avLst/>
          </a:prstGeom>
          <a:solidFill>
            <a:srgbClr val="739BCE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300"/>
            </a:pPr>
          </a:p>
        </p:txBody>
      </p:sp>
      <p:pic>
        <p:nvPicPr>
          <p:cNvPr id="358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299475"/>
            <a:ext cx="9144000" cy="182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4214"/>
            <a:ext cx="9144000" cy="182008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1019967" y="945220"/>
            <a:ext cx="7089459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9525" algn="ctr"/>
            <a:r>
              <a:rPr spc="-4" sz="3000">
                <a:solidFill>
                  <a:srgbClr val="FFFFFF"/>
                </a:solidFill>
              </a:rPr>
              <a:t>Your </a:t>
            </a:r>
            <a:r>
              <a:rPr sz="3000">
                <a:solidFill>
                  <a:srgbClr val="FFFFFF"/>
                </a:solidFill>
              </a:rPr>
              <a:t>Normal </a:t>
            </a:r>
            <a:r>
              <a:rPr spc="-4" sz="3000">
                <a:solidFill>
                  <a:srgbClr val="FFFFFF"/>
                </a:solidFill>
              </a:rPr>
              <a:t>Desktop Page </a:t>
            </a:r>
            <a:r>
              <a:rPr sz="3000">
                <a:solidFill>
                  <a:srgbClr val="FFFFFF"/>
                </a:solidFill>
              </a:rPr>
              <a:t>Looks</a:t>
            </a:r>
            <a:r>
              <a:rPr spc="-15" sz="3000">
                <a:solidFill>
                  <a:srgbClr val="FFFFFF"/>
                </a:solidFill>
              </a:rPr>
              <a:t> </a:t>
            </a:r>
            <a:r>
              <a:rPr sz="3000">
                <a:solidFill>
                  <a:srgbClr val="FFFFFF"/>
                </a:solidFill>
              </a:rPr>
              <a:t>Like</a:t>
            </a:r>
            <a:r>
              <a:rPr sz="3000">
                <a:solidFill>
                  <a:srgbClr val="FFFFFF"/>
                </a:solidFill>
              </a:rPr>
              <a:t> this…</a:t>
            </a:r>
          </a:p>
        </p:txBody>
      </p:sp>
      <p:sp>
        <p:nvSpPr>
          <p:cNvPr id="361" name="Shape 361"/>
          <p:cNvSpPr/>
          <p:nvPr/>
        </p:nvSpPr>
        <p:spPr>
          <a:xfrm>
            <a:off x="2099943" y="1828800"/>
            <a:ext cx="4929507" cy="382205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>
              <a:defRPr sz="1300"/>
            </a:pPr>
          </a:p>
        </p:txBody>
      </p:sp>
    </p:spTree>
  </p:cSld>
  <p:clrMapOvr>
    <a:masterClrMapping/>
  </p:clrMapOvr>
  <p:transition spd="med" advClick="1">
    <p:dissolv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/>
        </p:nvSpPr>
        <p:spPr>
          <a:xfrm>
            <a:off x="0" y="457200"/>
            <a:ext cx="9144000" cy="5943600"/>
          </a:xfrm>
          <a:prstGeom prst="rect">
            <a:avLst/>
          </a:prstGeom>
          <a:solidFill>
            <a:srgbClr val="739BCE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300"/>
            </a:pPr>
          </a:p>
        </p:txBody>
      </p:sp>
      <p:pic>
        <p:nvPicPr>
          <p:cNvPr id="364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299475"/>
            <a:ext cx="9144000" cy="182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4214"/>
            <a:ext cx="9144000" cy="182008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Shape 366"/>
          <p:cNvSpPr/>
          <p:nvPr>
            <p:ph type="title"/>
          </p:nvPr>
        </p:nvSpPr>
        <p:spPr>
          <a:xfrm>
            <a:off x="687704" y="1314069"/>
            <a:ext cx="7922894" cy="46166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R="3810" indent="9525" algn="ctr">
              <a:lnSpc>
                <a:spcPts val="3500"/>
              </a:lnSpc>
              <a:defRPr spc="-100" sz="3300"/>
            </a:lvl1pPr>
          </a:lstStyle>
          <a:p>
            <a:pPr lvl="0">
              <a:defRPr spc="0" sz="1800"/>
            </a:pPr>
            <a:r>
              <a:rPr spc="-100" sz="3300"/>
              <a:t>From Google’s Mobile First  Announcement</a:t>
            </a:r>
          </a:p>
        </p:txBody>
      </p:sp>
      <p:sp>
        <p:nvSpPr>
          <p:cNvPr id="367" name="Shape 367"/>
          <p:cNvSpPr/>
          <p:nvPr/>
        </p:nvSpPr>
        <p:spPr>
          <a:xfrm>
            <a:off x="1099320" y="2171394"/>
            <a:ext cx="7099663" cy="217072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>
              <a:defRPr sz="1300"/>
            </a:pPr>
          </a:p>
        </p:txBody>
      </p:sp>
    </p:spTree>
  </p:cSld>
  <p:clrMapOvr>
    <a:masterClrMapping/>
  </p:clrMapOvr>
  <p:transition spd="med" advClick="1">
    <p:dissolv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0" y="457200"/>
            <a:ext cx="9144000" cy="5943600"/>
          </a:xfrm>
          <a:prstGeom prst="rect">
            <a:avLst/>
          </a:prstGeom>
          <a:solidFill>
            <a:srgbClr val="739BCE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300"/>
            </a:pPr>
          </a:p>
        </p:txBody>
      </p:sp>
      <p:pic>
        <p:nvPicPr>
          <p:cNvPr id="370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299475"/>
            <a:ext cx="9144000" cy="182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4214"/>
            <a:ext cx="9144000" cy="182008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Shape 372"/>
          <p:cNvSpPr/>
          <p:nvPr>
            <p:ph type="title"/>
          </p:nvPr>
        </p:nvSpPr>
        <p:spPr>
          <a:xfrm>
            <a:off x="1066800" y="2393599"/>
            <a:ext cx="5276850" cy="111569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R="3810" indent="9525">
              <a:lnSpc>
                <a:spcPts val="2900"/>
              </a:lnSpc>
            </a:pPr>
            <a:r>
              <a:rPr spc="-100"/>
              <a:t>Does </a:t>
            </a:r>
            <a:r>
              <a:t>it Make </a:t>
            </a:r>
            <a:r>
              <a:rPr spc="-100"/>
              <a:t>Sense </a:t>
            </a:r>
            <a:r>
              <a:t>to </a:t>
            </a:r>
            <a:r>
              <a:rPr spc="-100"/>
              <a:t>Shove </a:t>
            </a:r>
            <a:r>
              <a:t>10 </a:t>
            </a:r>
            <a:r>
              <a:rPr spc="-100"/>
              <a:t>LBS </a:t>
            </a:r>
            <a:r>
              <a:t>of </a:t>
            </a:r>
            <a:r>
              <a:rPr spc="-100"/>
              <a:t>*** </a:t>
            </a:r>
            <a:r>
              <a:t>Into a 5  </a:t>
            </a:r>
            <a:r>
              <a:rPr spc="-100"/>
              <a:t>LB Bag?</a:t>
            </a:r>
          </a:p>
        </p:txBody>
      </p:sp>
      <p:sp>
        <p:nvSpPr>
          <p:cNvPr id="373" name="Shape 373"/>
          <p:cNvSpPr/>
          <p:nvPr/>
        </p:nvSpPr>
        <p:spPr>
          <a:xfrm>
            <a:off x="685800" y="2280978"/>
            <a:ext cx="7772400" cy="25458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300"/>
            </a:pPr>
          </a:p>
        </p:txBody>
      </p:sp>
      <p:sp>
        <p:nvSpPr>
          <p:cNvPr id="374" name="Shape 374"/>
          <p:cNvSpPr/>
          <p:nvPr/>
        </p:nvSpPr>
        <p:spPr>
          <a:xfrm>
            <a:off x="685800" y="1676400"/>
            <a:ext cx="7772400" cy="597436"/>
          </a:xfrm>
          <a:prstGeom prst="rect">
            <a:avLst/>
          </a:prstGeom>
          <a:solidFill>
            <a:srgbClr val="FC7268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300"/>
            </a:pPr>
          </a:p>
        </p:txBody>
      </p:sp>
      <p:sp>
        <p:nvSpPr>
          <p:cNvPr id="375" name="Shape 375"/>
          <p:cNvSpPr/>
          <p:nvPr/>
        </p:nvSpPr>
        <p:spPr>
          <a:xfrm>
            <a:off x="1083707" y="1752600"/>
            <a:ext cx="6976586" cy="259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6350" algn="ctr"/>
            <a:r>
              <a:rPr sz="3300">
                <a:solidFill>
                  <a:srgbClr val="FFFFFF"/>
                </a:solidFill>
              </a:rPr>
              <a:t>Simple</a:t>
            </a:r>
            <a:r>
              <a:rPr spc="-41" sz="3300">
                <a:solidFill>
                  <a:srgbClr val="FFFFFF"/>
                </a:solidFill>
              </a:rPr>
              <a:t> </a:t>
            </a:r>
            <a:r>
              <a:rPr spc="-4" sz="3300">
                <a:solidFill>
                  <a:srgbClr val="FFFFFF"/>
                </a:solidFill>
              </a:rPr>
              <a:t>Conclusions</a:t>
            </a:r>
            <a:endParaRPr sz="3300"/>
          </a:p>
          <a:p>
            <a:pPr lvl="0" indent="6350" algn="ctr"/>
            <a:endParaRPr sz="3400"/>
          </a:p>
          <a:p>
            <a:pPr lvl="0" marR="3810" indent="6350" algn="ctr">
              <a:lnSpc>
                <a:spcPts val="3200"/>
              </a:lnSpc>
            </a:pPr>
            <a:r>
              <a:rPr sz="2700">
                <a:solidFill>
                  <a:srgbClr val="595959"/>
                </a:solidFill>
              </a:rPr>
              <a:t>Design </a:t>
            </a:r>
            <a:r>
              <a:rPr spc="-52" sz="2700">
                <a:solidFill>
                  <a:srgbClr val="595959"/>
                </a:solidFill>
              </a:rPr>
              <a:t>Your </a:t>
            </a:r>
            <a:r>
              <a:rPr spc="-4" sz="2700">
                <a:solidFill>
                  <a:srgbClr val="595959"/>
                </a:solidFill>
              </a:rPr>
              <a:t>Mobile </a:t>
            </a:r>
            <a:r>
              <a:rPr spc="-10" sz="2700">
                <a:solidFill>
                  <a:srgbClr val="595959"/>
                </a:solidFill>
              </a:rPr>
              <a:t>Site </a:t>
            </a:r>
            <a:r>
              <a:rPr spc="-15" sz="2700">
                <a:solidFill>
                  <a:srgbClr val="595959"/>
                </a:solidFill>
              </a:rPr>
              <a:t>FIRST </a:t>
            </a:r>
            <a:r>
              <a:rPr sz="2700">
                <a:solidFill>
                  <a:srgbClr val="595959"/>
                </a:solidFill>
              </a:rPr>
              <a:t>-</a:t>
            </a:r>
            <a:r>
              <a:rPr sz="2700">
                <a:solidFill>
                  <a:srgbClr val="595959"/>
                </a:solidFill>
              </a:rPr>
              <a:t> </a:t>
            </a:r>
            <a:br>
              <a:rPr sz="2700">
                <a:solidFill>
                  <a:srgbClr val="595959"/>
                </a:solidFill>
              </a:rPr>
            </a:br>
            <a:r>
              <a:rPr spc="-23" sz="2700">
                <a:solidFill>
                  <a:srgbClr val="595959"/>
                </a:solidFill>
              </a:rPr>
              <a:t>Before </a:t>
            </a:r>
            <a:r>
              <a:rPr spc="-15" sz="2700">
                <a:solidFill>
                  <a:srgbClr val="595959"/>
                </a:solidFill>
              </a:rPr>
              <a:t>you </a:t>
            </a:r>
            <a:r>
              <a:rPr spc="-4" sz="2700">
                <a:solidFill>
                  <a:srgbClr val="595959"/>
                </a:solidFill>
              </a:rPr>
              <a:t>Design  </a:t>
            </a:r>
            <a:r>
              <a:rPr spc="-52" sz="2700">
                <a:solidFill>
                  <a:srgbClr val="595959"/>
                </a:solidFill>
              </a:rPr>
              <a:t>Your </a:t>
            </a:r>
            <a:r>
              <a:rPr spc="-8" sz="2700">
                <a:solidFill>
                  <a:srgbClr val="595959"/>
                </a:solidFill>
              </a:rPr>
              <a:t>Desktop</a:t>
            </a:r>
            <a:r>
              <a:rPr spc="-30" sz="2700">
                <a:solidFill>
                  <a:srgbClr val="595959"/>
                </a:solidFill>
              </a:rPr>
              <a:t> </a:t>
            </a:r>
            <a:r>
              <a:rPr spc="-10" sz="2700">
                <a:solidFill>
                  <a:srgbClr val="595959"/>
                </a:solidFill>
              </a:rPr>
              <a:t>Site</a:t>
            </a:r>
            <a:endParaRPr sz="2700">
              <a:solidFill>
                <a:srgbClr val="595959"/>
              </a:solidFill>
            </a:endParaRPr>
          </a:p>
          <a:p>
            <a:pPr lvl="0" indent="6350" algn="ctr"/>
            <a:endParaRPr sz="2700">
              <a:solidFill>
                <a:srgbClr val="595959"/>
              </a:solidFill>
            </a:endParaRPr>
          </a:p>
          <a:p>
            <a:pPr lvl="0" indent="6350" algn="ctr"/>
            <a:r>
              <a:rPr spc="-10" sz="2700">
                <a:solidFill>
                  <a:srgbClr val="595959"/>
                </a:solidFill>
              </a:rPr>
              <a:t>Focus </a:t>
            </a:r>
            <a:r>
              <a:rPr spc="-52" sz="2700">
                <a:solidFill>
                  <a:srgbClr val="595959"/>
                </a:solidFill>
              </a:rPr>
              <a:t>Your </a:t>
            </a:r>
            <a:r>
              <a:rPr spc="-15" sz="2700">
                <a:solidFill>
                  <a:srgbClr val="595959"/>
                </a:solidFill>
              </a:rPr>
              <a:t>SEO </a:t>
            </a:r>
            <a:r>
              <a:rPr spc="-26" sz="2700">
                <a:solidFill>
                  <a:srgbClr val="595959"/>
                </a:solidFill>
              </a:rPr>
              <a:t>Efforts </a:t>
            </a:r>
            <a:r>
              <a:rPr sz="2700">
                <a:solidFill>
                  <a:srgbClr val="595959"/>
                </a:solidFill>
              </a:rPr>
              <a:t>on </a:t>
            </a:r>
            <a:r>
              <a:rPr spc="-52" sz="2700">
                <a:solidFill>
                  <a:srgbClr val="595959"/>
                </a:solidFill>
              </a:rPr>
              <a:t>Your </a:t>
            </a:r>
            <a:r>
              <a:rPr spc="-4" sz="2700">
                <a:solidFill>
                  <a:srgbClr val="595959"/>
                </a:solidFill>
              </a:rPr>
              <a:t>Mobile</a:t>
            </a:r>
            <a:r>
              <a:rPr spc="90" sz="2700">
                <a:solidFill>
                  <a:srgbClr val="595959"/>
                </a:solidFill>
              </a:rPr>
              <a:t> </a:t>
            </a:r>
            <a:r>
              <a:rPr spc="-10" sz="2700">
                <a:solidFill>
                  <a:srgbClr val="595959"/>
                </a:solidFill>
              </a:rPr>
              <a:t>Site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3505198" y="-3505206"/>
            <a:ext cx="2133602" cy="9144002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>
            <a:off x="-1" y="1490899"/>
            <a:ext cx="412801" cy="34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89" name="Shape 89"/>
          <p:cNvSpPr/>
          <p:nvPr>
            <p:ph type="title"/>
          </p:nvPr>
        </p:nvSpPr>
        <p:spPr>
          <a:xfrm>
            <a:off x="530224" y="1369563"/>
            <a:ext cx="4411347" cy="58483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indent="12191" defTabSz="877823">
              <a:defRPr b="0" sz="1800">
                <a:solidFill>
                  <a:srgbClr val="000000"/>
                </a:solidFill>
              </a:defRPr>
            </a:pPr>
            <a:r>
              <a:rPr b="1" spc="383" sz="3455">
                <a:solidFill>
                  <a:srgbClr val="FFFFFF"/>
                </a:solidFill>
              </a:rPr>
              <a:t>SHOULD</a:t>
            </a:r>
            <a:r>
              <a:rPr b="1" spc="-95" sz="3455">
                <a:solidFill>
                  <a:srgbClr val="FFFFFF"/>
                </a:solidFill>
              </a:rPr>
              <a:t> </a:t>
            </a:r>
            <a:r>
              <a:rPr b="1" spc="383" sz="3455">
                <a:solidFill>
                  <a:srgbClr val="FFFFFF"/>
                </a:solidFill>
              </a:rPr>
              <a:t>YOU</a:t>
            </a:r>
            <a:r>
              <a:rPr b="1" spc="-95" sz="3455">
                <a:solidFill>
                  <a:srgbClr val="FFFFFF"/>
                </a:solidFill>
              </a:rPr>
              <a:t> </a:t>
            </a:r>
            <a:r>
              <a:rPr b="1" spc="383" sz="3455">
                <a:solidFill>
                  <a:srgbClr val="FFFFFF"/>
                </a:solidFill>
              </a:rPr>
              <a:t>SEO?</a:t>
            </a:r>
          </a:p>
        </p:txBody>
      </p:sp>
      <p:sp>
        <p:nvSpPr>
          <p:cNvPr id="90" name="Shape 90"/>
          <p:cNvSpPr/>
          <p:nvPr/>
        </p:nvSpPr>
        <p:spPr>
          <a:xfrm>
            <a:off x="633448" y="2654410"/>
            <a:ext cx="7641592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776816" marR="873125" indent="-764116"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pc="-65" sz="3000">
                <a:solidFill>
                  <a:srgbClr val="FFFFFF"/>
                </a:solidFill>
              </a:rPr>
              <a:t>Is</a:t>
            </a:r>
            <a:r>
              <a:rPr spc="-185" sz="3000">
                <a:solidFill>
                  <a:srgbClr val="FFFFFF"/>
                </a:solidFill>
              </a:rPr>
              <a:t> </a:t>
            </a:r>
            <a:r>
              <a:rPr spc="-15" sz="3000">
                <a:solidFill>
                  <a:srgbClr val="FFFFFF"/>
                </a:solidFill>
              </a:rPr>
              <a:t>there</a:t>
            </a:r>
            <a:r>
              <a:rPr spc="-185" sz="3000">
                <a:solidFill>
                  <a:srgbClr val="FFFFFF"/>
                </a:solidFill>
              </a:rPr>
              <a:t> </a:t>
            </a:r>
            <a:r>
              <a:rPr spc="-25" sz="3000">
                <a:solidFill>
                  <a:srgbClr val="FFFFFF"/>
                </a:solidFill>
              </a:rPr>
              <a:t>any</a:t>
            </a:r>
            <a:r>
              <a:rPr spc="-185" sz="3000">
                <a:solidFill>
                  <a:srgbClr val="FFFFFF"/>
                </a:solidFill>
              </a:rPr>
              <a:t> </a:t>
            </a:r>
            <a:r>
              <a:rPr spc="-35" sz="3000">
                <a:solidFill>
                  <a:srgbClr val="FFFFFF"/>
                </a:solidFill>
              </a:rPr>
              <a:t>search</a:t>
            </a:r>
            <a:r>
              <a:rPr spc="-185" sz="3000">
                <a:solidFill>
                  <a:srgbClr val="FFFFFF"/>
                </a:solidFill>
              </a:rPr>
              <a:t> </a:t>
            </a:r>
            <a:r>
              <a:rPr spc="-40" sz="3000">
                <a:solidFill>
                  <a:srgbClr val="FFFFFF"/>
                </a:solidFill>
              </a:rPr>
              <a:t>volume</a:t>
            </a:r>
            <a:r>
              <a:rPr spc="-185" sz="3000">
                <a:solidFill>
                  <a:srgbClr val="FFFFFF"/>
                </a:solidFill>
              </a:rPr>
              <a:t> </a:t>
            </a:r>
            <a:r>
              <a:rPr spc="-45" sz="3000">
                <a:solidFill>
                  <a:srgbClr val="FFFFFF"/>
                </a:solidFill>
              </a:rPr>
              <a:t>for</a:t>
            </a:r>
            <a:r>
              <a:rPr spc="-185" sz="3000">
                <a:solidFill>
                  <a:srgbClr val="FFFFFF"/>
                </a:solidFill>
              </a:rPr>
              <a:t> </a:t>
            </a:r>
            <a:r>
              <a:rPr spc="-30" sz="3000">
                <a:solidFill>
                  <a:srgbClr val="FFFFFF"/>
                </a:solidFill>
              </a:rPr>
              <a:t>your  </a:t>
            </a:r>
            <a:r>
              <a:rPr spc="-70" sz="3000">
                <a:solidFill>
                  <a:srgbClr val="FFFFFF"/>
                </a:solidFill>
              </a:rPr>
              <a:t>product, </a:t>
            </a:r>
            <a:r>
              <a:rPr spc="-80" sz="3000">
                <a:solidFill>
                  <a:srgbClr val="FFFFFF"/>
                </a:solidFill>
              </a:rPr>
              <a:t>app, </a:t>
            </a:r>
            <a:r>
              <a:rPr spc="-20" sz="3000">
                <a:solidFill>
                  <a:srgbClr val="FFFFFF"/>
                </a:solidFill>
              </a:rPr>
              <a:t>or</a:t>
            </a:r>
            <a:r>
              <a:rPr spc="-415" sz="3000">
                <a:solidFill>
                  <a:srgbClr val="FFFFFF"/>
                </a:solidFill>
              </a:rPr>
              <a:t> </a:t>
            </a:r>
            <a:r>
              <a:rPr spc="-45" sz="3000">
                <a:solidFill>
                  <a:srgbClr val="FFFFFF"/>
                </a:solidFill>
              </a:rPr>
              <a:t>service?</a:t>
            </a:r>
            <a:endParaRPr sz="4000"/>
          </a:p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pc="20" sz="3000">
                <a:solidFill>
                  <a:srgbClr val="FFFFFF"/>
                </a:solidFill>
              </a:rPr>
              <a:t>SEO</a:t>
            </a:r>
            <a:r>
              <a:rPr spc="-180" sz="3000">
                <a:solidFill>
                  <a:srgbClr val="FFFFFF"/>
                </a:solidFill>
              </a:rPr>
              <a:t> </a:t>
            </a:r>
            <a:r>
              <a:rPr spc="-65" sz="3000">
                <a:solidFill>
                  <a:srgbClr val="FFFFFF"/>
                </a:solidFill>
              </a:rPr>
              <a:t>takes</a:t>
            </a:r>
            <a:r>
              <a:rPr spc="-180" sz="3000">
                <a:solidFill>
                  <a:srgbClr val="FFFFFF"/>
                </a:solidFill>
              </a:rPr>
              <a:t> </a:t>
            </a:r>
            <a:r>
              <a:rPr spc="10" sz="3000">
                <a:solidFill>
                  <a:srgbClr val="FFFFFF"/>
                </a:solidFill>
              </a:rPr>
              <a:t>a</a:t>
            </a:r>
            <a:r>
              <a:rPr spc="-180" sz="3000">
                <a:solidFill>
                  <a:srgbClr val="FFFFFF"/>
                </a:solidFill>
              </a:rPr>
              <a:t> </a:t>
            </a:r>
            <a:r>
              <a:rPr sz="3000">
                <a:solidFill>
                  <a:srgbClr val="FFFFFF"/>
                </a:solidFill>
              </a:rPr>
              <a:t>LONG</a:t>
            </a:r>
            <a:r>
              <a:rPr spc="-180" sz="3000">
                <a:solidFill>
                  <a:srgbClr val="FFFFFF"/>
                </a:solidFill>
              </a:rPr>
              <a:t> </a:t>
            </a:r>
            <a:r>
              <a:rPr spc="-45" sz="3000">
                <a:solidFill>
                  <a:srgbClr val="FFFFFF"/>
                </a:solidFill>
              </a:rPr>
              <a:t>time</a:t>
            </a:r>
            <a:r>
              <a:rPr spc="-180" sz="3000">
                <a:solidFill>
                  <a:srgbClr val="FFFFFF"/>
                </a:solidFill>
              </a:rPr>
              <a:t> </a:t>
            </a:r>
            <a:r>
              <a:rPr spc="-75" sz="3000">
                <a:solidFill>
                  <a:srgbClr val="FFFFFF"/>
                </a:solidFill>
              </a:rPr>
              <a:t>(in</a:t>
            </a:r>
            <a:r>
              <a:rPr spc="-180" sz="3000">
                <a:solidFill>
                  <a:srgbClr val="FFFFFF"/>
                </a:solidFill>
              </a:rPr>
              <a:t> </a:t>
            </a:r>
            <a:r>
              <a:rPr spc="-45" sz="3000">
                <a:solidFill>
                  <a:srgbClr val="FFFFFF"/>
                </a:solidFill>
              </a:rPr>
              <a:t>startup</a:t>
            </a:r>
            <a:r>
              <a:rPr spc="-180" sz="3000">
                <a:solidFill>
                  <a:srgbClr val="FFFFFF"/>
                </a:solidFill>
              </a:rPr>
              <a:t> </a:t>
            </a:r>
            <a:r>
              <a:rPr spc="-70" sz="3000">
                <a:solidFill>
                  <a:srgbClr val="FFFFFF"/>
                </a:solidFill>
              </a:rPr>
              <a:t>time).</a:t>
            </a:r>
            <a:endParaRPr sz="3000"/>
          </a:p>
          <a:p>
            <a:pPr lvl="1" marL="1065952" indent="-550333">
              <a:buClr>
                <a:srgbClr val="FFFFFF"/>
              </a:buClr>
              <a:buSzPct val="100000"/>
              <a:buFont typeface="Arial"/>
              <a:buChar char="•"/>
              <a:tabLst>
                <a:tab pos="927100" algn="l"/>
                <a:tab pos="927100" algn="l"/>
              </a:tabLst>
            </a:pPr>
            <a:r>
              <a:rPr spc="-80" sz="2400">
                <a:solidFill>
                  <a:srgbClr val="FFFFFF"/>
                </a:solidFill>
              </a:rPr>
              <a:t>if </a:t>
            </a:r>
            <a:r>
              <a:rPr spc="-75" sz="2400">
                <a:solidFill>
                  <a:srgbClr val="FFFFFF"/>
                </a:solidFill>
              </a:rPr>
              <a:t>you’re </a:t>
            </a:r>
            <a:r>
              <a:rPr spc="-30" sz="2400">
                <a:solidFill>
                  <a:srgbClr val="FFFFFF"/>
                </a:solidFill>
              </a:rPr>
              <a:t>pre-product </a:t>
            </a:r>
            <a:r>
              <a:rPr spc="-35" sz="2400">
                <a:solidFill>
                  <a:srgbClr val="FFFFFF"/>
                </a:solidFill>
              </a:rPr>
              <a:t>market </a:t>
            </a:r>
            <a:r>
              <a:rPr spc="-100" sz="2400">
                <a:solidFill>
                  <a:srgbClr val="FFFFFF"/>
                </a:solidFill>
              </a:rPr>
              <a:t>fit,</a:t>
            </a:r>
            <a:r>
              <a:rPr spc="-484" sz="2400">
                <a:solidFill>
                  <a:srgbClr val="FFFFFF"/>
                </a:solidFill>
              </a:rPr>
              <a:t> </a:t>
            </a:r>
            <a:r>
              <a:rPr spc="-5" sz="2400">
                <a:solidFill>
                  <a:srgbClr val="FFFFFF"/>
                </a:solidFill>
              </a:rPr>
              <a:t>beware</a:t>
            </a:r>
            <a:endParaRPr sz="4100"/>
          </a:p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pc="20" sz="3000">
                <a:solidFill>
                  <a:srgbClr val="FFFFFF"/>
                </a:solidFill>
              </a:rPr>
              <a:t>SEO </a:t>
            </a:r>
            <a:r>
              <a:rPr spc="-104" sz="3000">
                <a:solidFill>
                  <a:srgbClr val="FFFFFF"/>
                </a:solidFill>
              </a:rPr>
              <a:t>is </a:t>
            </a:r>
            <a:r>
              <a:rPr spc="-40" sz="3000">
                <a:solidFill>
                  <a:srgbClr val="FFFFFF"/>
                </a:solidFill>
              </a:rPr>
              <a:t>not</a:t>
            </a:r>
            <a:r>
              <a:rPr spc="-475" sz="3000">
                <a:solidFill>
                  <a:srgbClr val="FFFFFF"/>
                </a:solidFill>
              </a:rPr>
              <a:t> </a:t>
            </a:r>
            <a:r>
              <a:rPr spc="-50" sz="3000">
                <a:solidFill>
                  <a:srgbClr val="FFFFFF"/>
                </a:solidFill>
              </a:rPr>
              <a:t>guaranteed.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/>
        </p:nvSpPr>
        <p:spPr>
          <a:xfrm>
            <a:off x="581049" y="4074023"/>
            <a:ext cx="6016800" cy="168300"/>
          </a:xfrm>
          <a:prstGeom prst="rect">
            <a:avLst/>
          </a:prstGeom>
          <a:solidFill>
            <a:srgbClr val="14517B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78" name="Shape 378"/>
          <p:cNvSpPr/>
          <p:nvPr/>
        </p:nvSpPr>
        <p:spPr>
          <a:xfrm>
            <a:off x="638800" y="2080666"/>
            <a:ext cx="534036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b="1" spc="140" sz="4800">
                <a:solidFill>
                  <a:srgbClr val="14517B"/>
                </a:solidFill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140" sz="4800">
                <a:solidFill>
                  <a:srgbClr val="14517B"/>
                </a:solidFill>
              </a:rPr>
              <a:t>7.</a:t>
            </a:r>
          </a:p>
        </p:txBody>
      </p:sp>
      <p:sp>
        <p:nvSpPr>
          <p:cNvPr id="379" name="Shape 379"/>
          <p:cNvSpPr/>
          <p:nvPr>
            <p:ph type="title"/>
          </p:nvPr>
        </p:nvSpPr>
        <p:spPr>
          <a:xfrm>
            <a:off x="638799" y="2814091"/>
            <a:ext cx="5756912" cy="7315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indent="11684" defTabSz="841247">
              <a:defRPr b="0" sz="1800">
                <a:solidFill>
                  <a:srgbClr val="000000"/>
                </a:solidFill>
              </a:defRPr>
            </a:pPr>
            <a:r>
              <a:rPr b="1" spc="368" sz="4416">
                <a:solidFill>
                  <a:srgbClr val="FFFFFF"/>
                </a:solidFill>
              </a:rPr>
              <a:t>Off-site </a:t>
            </a:r>
            <a:r>
              <a:rPr b="1" spc="643" sz="4416">
                <a:solidFill>
                  <a:srgbClr val="FFFFFF"/>
                </a:solidFill>
              </a:rPr>
              <a:t>SEO</a:t>
            </a:r>
            <a:r>
              <a:rPr b="1" spc="-552" sz="4416">
                <a:solidFill>
                  <a:srgbClr val="FFFFFF"/>
                </a:solidFill>
              </a:rPr>
              <a:t> </a:t>
            </a:r>
            <a:r>
              <a:rPr b="1" spc="552" sz="4416">
                <a:solidFill>
                  <a:srgbClr val="FFFFFF"/>
                </a:solidFill>
              </a:rPr>
              <a:t>hacks</a:t>
            </a:r>
          </a:p>
        </p:txBody>
      </p:sp>
      <p:sp>
        <p:nvSpPr>
          <p:cNvPr id="380" name="Shape 380"/>
          <p:cNvSpPr/>
          <p:nvPr/>
        </p:nvSpPr>
        <p:spPr>
          <a:xfrm>
            <a:off x="554699" y="4729210"/>
            <a:ext cx="5817872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12700"/>
            <a:r>
              <a:rPr spc="215" sz="3000">
                <a:solidFill>
                  <a:srgbClr val="FFFFFF"/>
                </a:solidFill>
              </a:rPr>
              <a:t>Links, </a:t>
            </a:r>
            <a:r>
              <a:rPr spc="209" sz="3000">
                <a:solidFill>
                  <a:srgbClr val="FFFFFF"/>
                </a:solidFill>
              </a:rPr>
              <a:t>citations, </a:t>
            </a:r>
            <a:r>
              <a:rPr spc="390" sz="3000">
                <a:solidFill>
                  <a:srgbClr val="FFFFFF"/>
                </a:solidFill>
              </a:rPr>
              <a:t>and</a:t>
            </a:r>
            <a:r>
              <a:rPr spc="-409" sz="3000">
                <a:solidFill>
                  <a:srgbClr val="FFFFFF"/>
                </a:solidFill>
              </a:rPr>
              <a:t> </a:t>
            </a:r>
            <a:r>
              <a:rPr spc="345" sz="3000">
                <a:solidFill>
                  <a:srgbClr val="FFFFFF"/>
                </a:solidFill>
              </a:rPr>
              <a:t>more </a:t>
            </a:r>
            <a:r>
              <a:rPr spc="190" sz="3000">
                <a:solidFill>
                  <a:srgbClr val="FFFFFF"/>
                </a:solidFill>
              </a:rPr>
              <a:t>links.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3505198" y="-3505206"/>
            <a:ext cx="2133602" cy="9144002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Shape 383"/>
          <p:cNvSpPr/>
          <p:nvPr/>
        </p:nvSpPr>
        <p:spPr>
          <a:xfrm>
            <a:off x="-1" y="1490899"/>
            <a:ext cx="412801" cy="34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84" name="Shape 384"/>
          <p:cNvSpPr/>
          <p:nvPr/>
        </p:nvSpPr>
        <p:spPr>
          <a:xfrm>
            <a:off x="633449" y="2473085"/>
            <a:ext cx="7443469" cy="295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13970"/>
            <a:r>
              <a:rPr b="1" sz="3000">
                <a:solidFill>
                  <a:srgbClr val="FFFFFF"/>
                </a:solidFill>
              </a:rPr>
              <a:t>Backlinks</a:t>
            </a:r>
            <a:endParaRPr sz="3000"/>
          </a:p>
          <a:p>
            <a:pPr lvl="0" marL="774700" indent="-762000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external votes to your website / page</a:t>
            </a:r>
            <a:endParaRPr sz="3000"/>
          </a:p>
          <a:p>
            <a:pPr lvl="0">
              <a:buClr>
                <a:srgbClr val="FFFFFF"/>
              </a:buClr>
              <a:buSzPct val="100000"/>
              <a:buFont typeface="Arial"/>
              <a:buChar char="●"/>
            </a:pPr>
            <a:endParaRPr sz="4100"/>
          </a:p>
          <a:p>
            <a:pPr lvl="0" indent="13970"/>
            <a:r>
              <a:rPr b="1" sz="3000">
                <a:solidFill>
                  <a:srgbClr val="FFFFFF"/>
                </a:solidFill>
              </a:rPr>
              <a:t>Citations</a:t>
            </a:r>
            <a:endParaRPr sz="3000"/>
          </a:p>
          <a:p>
            <a:pPr lvl="0" marL="776816" marR="5080" indent="-764116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establishes credibility - more important  for local businesses</a:t>
            </a:r>
          </a:p>
        </p:txBody>
      </p:sp>
      <p:sp>
        <p:nvSpPr>
          <p:cNvPr id="385" name="Shape 385"/>
          <p:cNvSpPr/>
          <p:nvPr>
            <p:ph type="title"/>
          </p:nvPr>
        </p:nvSpPr>
        <p:spPr>
          <a:xfrm>
            <a:off x="530225" y="1369563"/>
            <a:ext cx="4991100" cy="58483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indent="11684" defTabSz="841247">
              <a:defRPr b="0" sz="1800">
                <a:solidFill>
                  <a:srgbClr val="000000"/>
                </a:solidFill>
              </a:defRPr>
            </a:pPr>
            <a:r>
              <a:rPr b="1" spc="367" sz="3312">
                <a:solidFill>
                  <a:srgbClr val="FFFFFF"/>
                </a:solidFill>
              </a:rPr>
              <a:t>OFF-SITE</a:t>
            </a:r>
            <a:r>
              <a:rPr b="1" spc="-91" sz="3312">
                <a:solidFill>
                  <a:srgbClr val="FFFFFF"/>
                </a:solidFill>
              </a:rPr>
              <a:t> </a:t>
            </a:r>
            <a:r>
              <a:rPr b="1" spc="460" sz="3312">
                <a:solidFill>
                  <a:srgbClr val="FFFFFF"/>
                </a:solidFill>
              </a:rPr>
              <a:t>SEO</a:t>
            </a:r>
            <a:r>
              <a:rPr b="1" spc="-91" sz="3312">
                <a:solidFill>
                  <a:srgbClr val="FFFFFF"/>
                </a:solidFill>
              </a:rPr>
              <a:t> </a:t>
            </a:r>
            <a:r>
              <a:rPr b="1" spc="552" sz="3312">
                <a:solidFill>
                  <a:srgbClr val="FFFFFF"/>
                </a:solidFill>
              </a:rPr>
              <a:t>HACKS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image1.jpg" descr="Gradi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3505198" y="-3505206"/>
            <a:ext cx="2133602" cy="9144002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Shape 388"/>
          <p:cNvSpPr/>
          <p:nvPr/>
        </p:nvSpPr>
        <p:spPr>
          <a:xfrm>
            <a:off x="-1" y="1490899"/>
            <a:ext cx="412801" cy="34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89" name="Shape 389"/>
          <p:cNvSpPr/>
          <p:nvPr>
            <p:ph type="title"/>
          </p:nvPr>
        </p:nvSpPr>
        <p:spPr>
          <a:xfrm>
            <a:off x="530224" y="1369563"/>
            <a:ext cx="4214497" cy="55399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indent="12064" defTabSz="868680">
              <a:defRPr b="0" sz="1800">
                <a:solidFill>
                  <a:srgbClr val="000000"/>
                </a:solidFill>
              </a:defRPr>
            </a:pPr>
            <a:r>
              <a:rPr b="1" spc="380" sz="3420">
                <a:solidFill>
                  <a:srgbClr val="FFFFFF"/>
                </a:solidFill>
              </a:rPr>
              <a:t>HOW:</a:t>
            </a:r>
            <a:r>
              <a:rPr b="1" spc="-95" sz="3420">
                <a:solidFill>
                  <a:srgbClr val="FFFFFF"/>
                </a:solidFill>
              </a:rPr>
              <a:t> </a:t>
            </a:r>
            <a:r>
              <a:rPr b="1" spc="475" sz="3420">
                <a:solidFill>
                  <a:srgbClr val="FFFFFF"/>
                </a:solidFill>
              </a:rPr>
              <a:t>BACKLINKS</a:t>
            </a:r>
          </a:p>
        </p:txBody>
      </p:sp>
      <p:sp>
        <p:nvSpPr>
          <p:cNvPr id="390" name="Shape 390"/>
          <p:cNvSpPr/>
          <p:nvPr/>
        </p:nvSpPr>
        <p:spPr>
          <a:xfrm>
            <a:off x="633448" y="2473085"/>
            <a:ext cx="4204972" cy="311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Citations</a:t>
            </a:r>
            <a:endParaRPr sz="3000"/>
          </a:p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PR</a:t>
            </a:r>
            <a:endParaRPr sz="3000"/>
          </a:p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Bloggers</a:t>
            </a:r>
            <a:endParaRPr sz="3000"/>
          </a:p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Guest blogging</a:t>
            </a:r>
            <a:endParaRPr sz="3000"/>
          </a:p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Sponsored content</a:t>
            </a:r>
            <a:endParaRPr sz="3000"/>
          </a:p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Creative endeavors</a:t>
            </a:r>
            <a:endParaRPr sz="3000"/>
          </a:p>
          <a:p>
            <a:pPr lvl="0" marL="776816" indent="-764116">
              <a:buClr>
                <a:srgbClr val="FFFFFF"/>
              </a:buClr>
              <a:buSzPct val="100000"/>
              <a:buFont typeface="Arial"/>
              <a:buChar char="•"/>
              <a:tabLst>
                <a:tab pos="469900" algn="l"/>
                <a:tab pos="469900" algn="l"/>
              </a:tabLst>
            </a:pPr>
            <a:r>
              <a:rPr sz="3000">
                <a:solidFill>
                  <a:srgbClr val="FFFFFF"/>
                </a:solidFill>
              </a:rPr>
              <a:t>Ask your batchmates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/>
        </p:nvSpPr>
        <p:spPr>
          <a:xfrm>
            <a:off x="406399" y="5652596"/>
            <a:ext cx="8574407" cy="1070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5080" indent="12700">
              <a:lnSpc>
                <a:spcPct val="100699"/>
              </a:lnSpc>
            </a:pPr>
            <a:r>
              <a:rPr b="1" sz="3600">
                <a:solidFill>
                  <a:srgbClr val="4F81BD"/>
                </a:solidFill>
              </a:rPr>
              <a:t>Hustle journalists </a:t>
            </a:r>
            <a:r>
              <a:rPr sz="3600">
                <a:solidFill>
                  <a:srgbClr val="4F81BD"/>
                </a:solidFill>
              </a:rPr>
              <a:t>and/or </a:t>
            </a:r>
            <a:r>
              <a:rPr b="1" sz="3600">
                <a:solidFill>
                  <a:srgbClr val="4F81BD"/>
                </a:solidFill>
              </a:rPr>
              <a:t>do new and  noteworthy things</a:t>
            </a:r>
            <a:r>
              <a:rPr sz="3600">
                <a:solidFill>
                  <a:srgbClr val="4F81BD"/>
                </a:solidFill>
              </a:rPr>
              <a:t>.</a:t>
            </a:r>
          </a:p>
        </p:txBody>
      </p:sp>
      <p:sp>
        <p:nvSpPr>
          <p:cNvPr id="393" name="Shape 393"/>
          <p:cNvSpPr/>
          <p:nvPr/>
        </p:nvSpPr>
        <p:spPr>
          <a:xfrm>
            <a:off x="406399" y="1143000"/>
            <a:ext cx="8153328" cy="40047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94" name="Shape 394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PR: Backlinks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/>
        </p:nvSpPr>
        <p:spPr>
          <a:xfrm>
            <a:off x="457200" y="5414209"/>
            <a:ext cx="7366000" cy="1070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5080" indent="12700">
              <a:lnSpc>
                <a:spcPct val="100699"/>
              </a:lnSpc>
            </a:pPr>
            <a:r>
              <a:rPr b="1" sz="3600">
                <a:solidFill>
                  <a:srgbClr val="4F81BD"/>
                </a:solidFill>
              </a:rPr>
              <a:t>Hustle bloggers </a:t>
            </a:r>
            <a:r>
              <a:rPr sz="3600">
                <a:solidFill>
                  <a:srgbClr val="4F81BD"/>
                </a:solidFill>
              </a:rPr>
              <a:t>in your industry for  link placement.</a:t>
            </a:r>
          </a:p>
        </p:txBody>
      </p:sp>
      <p:sp>
        <p:nvSpPr>
          <p:cNvPr id="397" name="Shape 397"/>
          <p:cNvSpPr/>
          <p:nvPr/>
        </p:nvSpPr>
        <p:spPr>
          <a:xfrm>
            <a:off x="73" y="1589638"/>
            <a:ext cx="9143926" cy="34669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98" name="Shape 398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BLOGGERS: Backlinks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/>
        </p:nvSpPr>
        <p:spPr>
          <a:xfrm>
            <a:off x="406400" y="5652596"/>
            <a:ext cx="8051800" cy="1070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5080" indent="12700">
              <a:lnSpc>
                <a:spcPct val="100699"/>
              </a:lnSpc>
            </a:pPr>
            <a:r>
              <a:rPr b="1" sz="3600">
                <a:solidFill>
                  <a:srgbClr val="4F81BD"/>
                </a:solidFill>
              </a:rPr>
              <a:t>Hustle bloggers </a:t>
            </a:r>
            <a:r>
              <a:rPr sz="3600">
                <a:solidFill>
                  <a:srgbClr val="4F81BD"/>
                </a:solidFill>
              </a:rPr>
              <a:t>in your industry for to  trade link placement.</a:t>
            </a:r>
          </a:p>
        </p:txBody>
      </p:sp>
      <p:sp>
        <p:nvSpPr>
          <p:cNvPr id="401" name="Shape 401"/>
          <p:cNvSpPr/>
          <p:nvPr/>
        </p:nvSpPr>
        <p:spPr>
          <a:xfrm>
            <a:off x="333300" y="1219200"/>
            <a:ext cx="8477399" cy="40377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02" name="Shape 402"/>
          <p:cNvSpPr/>
          <p:nvPr/>
        </p:nvSpPr>
        <p:spPr>
          <a:xfrm>
            <a:off x="460275" y="4142099"/>
            <a:ext cx="8044199" cy="1229700"/>
          </a:xfrm>
          <a:prstGeom prst="rect">
            <a:avLst/>
          </a:prstGeom>
          <a:ln w="38099">
            <a:solidFill>
              <a:srgbClr val="E12731"/>
            </a:solidFill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03" name="Shape 403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GUEST BLOGGING: Backlinks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514536" y="5410200"/>
            <a:ext cx="7125336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12700"/>
            <a:r>
              <a:rPr sz="3600">
                <a:solidFill>
                  <a:srgbClr val="4F81BD"/>
                </a:solidFill>
              </a:rPr>
              <a:t>Sometimes the hustle results in</a:t>
            </a:r>
            <a:endParaRPr sz="3600">
              <a:solidFill>
                <a:srgbClr val="4F81BD"/>
              </a:solidFill>
            </a:endParaRPr>
          </a:p>
          <a:p>
            <a:pPr lvl="0" indent="12700"/>
            <a:r>
              <a:rPr b="1" sz="3600">
                <a:solidFill>
                  <a:srgbClr val="4F81BD"/>
                </a:solidFill>
              </a:rPr>
              <a:t>sponsoring bloggers</a:t>
            </a:r>
            <a:r>
              <a:rPr sz="3600">
                <a:solidFill>
                  <a:srgbClr val="4F81BD"/>
                </a:solidFill>
              </a:rPr>
              <a:t>.</a:t>
            </a:r>
          </a:p>
        </p:txBody>
      </p:sp>
      <p:sp>
        <p:nvSpPr>
          <p:cNvPr id="406" name="Shape 406"/>
          <p:cNvSpPr/>
          <p:nvPr/>
        </p:nvSpPr>
        <p:spPr>
          <a:xfrm>
            <a:off x="514536" y="1371600"/>
            <a:ext cx="7853837" cy="353683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07" name="Shape 407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SPONSORED CONTENT: Backlinks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type="body" idx="1"/>
          </p:nvPr>
        </p:nvSpPr>
        <p:spPr>
          <a:xfrm>
            <a:off x="2247900" y="1137772"/>
            <a:ext cx="4673600" cy="4495801"/>
          </a:xfrm>
          <a:prstGeom prst="rect">
            <a:avLst/>
          </a:prstGeom>
        </p:spPr>
        <p:txBody>
          <a:bodyPr/>
          <a:lstStyle/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rPr>
              <a:t>Expertise</a:t>
            </a:r>
            <a:endParaRPr i="1">
              <a:solidFill>
                <a:srgbClr val="80808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rPr>
              <a:t>Transparency</a:t>
            </a:r>
            <a:endParaRPr i="1">
              <a:solidFill>
                <a:srgbClr val="80808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rPr>
              <a:t>Insights</a:t>
            </a:r>
            <a:endParaRPr i="1">
              <a:solidFill>
                <a:srgbClr val="80808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rPr>
              <a:t>Results</a:t>
            </a:r>
            <a:endParaRPr i="1">
              <a:solidFill>
                <a:srgbClr val="80808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defRPr i="0">
                <a:solidFill>
                  <a:srgbClr val="000000"/>
                </a:solidFill>
              </a:defRPr>
            </a:pPr>
            <a:endParaRPr i="1">
              <a:solidFill>
                <a:srgbClr val="80808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C0504D"/>
                </a:solidFill>
                <a:latin typeface="Georgia"/>
                <a:ea typeface="Georgia"/>
                <a:cs typeface="Georgia"/>
                <a:sym typeface="Georgia"/>
              </a:rPr>
              <a:t>Any Questions?</a:t>
            </a:r>
            <a:endParaRPr i="1">
              <a:solidFill>
                <a:srgbClr val="C0504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defRPr i="0">
                <a:solidFill>
                  <a:srgbClr val="000000"/>
                </a:solidFill>
              </a:defRPr>
            </a:pPr>
            <a:endParaRPr i="1">
              <a:solidFill>
                <a:srgbClr val="80808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4F81BD"/>
                </a:solidFill>
                <a:latin typeface="Georgia"/>
                <a:ea typeface="Georgia"/>
                <a:cs typeface="Georgia"/>
                <a:sym typeface="Georgia"/>
              </a:rPr>
              <a:t>www.FIRST.com.au</a:t>
            </a:r>
            <a:endParaRPr i="1">
              <a:solidFill>
                <a:srgbClr val="4F81B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 advClick="1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914399" y="1295399"/>
            <a:ext cx="7437636" cy="36809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93" name="Shape 93"/>
          <p:cNvSpPr/>
          <p:nvPr/>
        </p:nvSpPr>
        <p:spPr>
          <a:xfrm>
            <a:off x="258566" y="5466262"/>
            <a:ext cx="8579999" cy="1275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12700" algn="ctr">
              <a:lnSpc>
                <a:spcPts val="1500"/>
              </a:lnSpc>
            </a:pPr>
            <a:r>
              <a:rPr spc="-45" sz="1400">
                <a:latin typeface="Lucida Sans"/>
                <a:ea typeface="Lucida Sans"/>
                <a:cs typeface="Lucida Sans"/>
                <a:sym typeface="Lucida Sans"/>
                <a:hlinkClick r:id="rId3" invalidUrl="" action="" tgtFrame="" tooltip="" history="1" highlightClick="0" endSnd="0"/>
              </a:rPr>
              <a:t>https://adwords.google.com/ko/KeywordPlanner/</a:t>
            </a:r>
            <a:endParaRPr sz="1400">
              <a:solidFill>
                <a:srgbClr val="14517B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marR="5080" indent="86994" algn="ctr">
              <a:lnSpc>
                <a:spcPts val="4300"/>
              </a:lnSpc>
            </a:pPr>
            <a:r>
              <a:rPr sz="3600">
                <a:solidFill>
                  <a:srgbClr val="4F81BD"/>
                </a:solidFill>
              </a:rPr>
              <a:t>SEO </a:t>
            </a:r>
            <a:r>
              <a:rPr b="1" sz="3600">
                <a:solidFill>
                  <a:srgbClr val="4F81BD"/>
                </a:solidFill>
              </a:rPr>
              <a:t>captures monthly searches. </a:t>
            </a:r>
            <a:br>
              <a:rPr b="1" sz="3600">
                <a:solidFill>
                  <a:srgbClr val="4F81BD"/>
                </a:solidFill>
              </a:rPr>
            </a:br>
            <a:r>
              <a:rPr sz="3600">
                <a:solidFill>
                  <a:srgbClr val="4F81BD"/>
                </a:solidFill>
              </a:rPr>
              <a:t>If no  one is searching, you’re outta luck</a:t>
            </a:r>
          </a:p>
        </p:txBody>
      </p:sp>
      <p:sp>
        <p:nvSpPr>
          <p:cNvPr id="94" name="Shape 94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Should you SEO?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178475" y="5257800"/>
            <a:ext cx="8813125" cy="1070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R="5080" indent="12700" algn="ctr">
              <a:lnSpc>
                <a:spcPct val="100699"/>
              </a:lnSpc>
            </a:pPr>
            <a:r>
              <a:rPr sz="3600">
                <a:solidFill>
                  <a:srgbClr val="4F81BD"/>
                </a:solidFill>
              </a:rPr>
              <a:t>SEO </a:t>
            </a:r>
            <a:r>
              <a:rPr b="1" sz="3600">
                <a:solidFill>
                  <a:srgbClr val="4F81BD"/>
                </a:solidFill>
              </a:rPr>
              <a:t>takes a LONG time. </a:t>
            </a:r>
            <a:r>
              <a:rPr sz="3600">
                <a:solidFill>
                  <a:srgbClr val="4F81BD"/>
                </a:solidFill>
              </a:rPr>
              <a:t>If you change  directions, you gotta re-invest in SEO.</a:t>
            </a:r>
          </a:p>
        </p:txBody>
      </p:sp>
      <p:sp>
        <p:nvSpPr>
          <p:cNvPr id="97" name="Shape 97"/>
          <p:cNvSpPr/>
          <p:nvPr/>
        </p:nvSpPr>
        <p:spPr>
          <a:xfrm>
            <a:off x="52711" y="2008462"/>
            <a:ext cx="9038727" cy="28410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98" name="Shape 98"/>
          <p:cNvSpPr/>
          <p:nvPr>
            <p:ph type="title"/>
          </p:nvPr>
        </p:nvSpPr>
        <p:spPr>
          <a:xfrm>
            <a:off x="530225" y="107494"/>
            <a:ext cx="8083550" cy="55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r>
              <a:t>Should you SEO?</a:t>
            </a:r>
          </a:p>
        </p:txBody>
      </p:sp>
    </p:spTree>
  </p:cSld>
  <p:clrMapOvr>
    <a:masterClrMapping/>
  </p:clrMapOvr>
  <p:transition spd="med" advClick="1">
    <p:dissolve/>
  </p:transition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